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9"/>
  </p:notesMasterIdLst>
  <p:sldIdLst>
    <p:sldId id="257" r:id="rId5"/>
    <p:sldId id="340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7" r:id="rId21"/>
    <p:sldId id="378" r:id="rId22"/>
    <p:sldId id="376" r:id="rId23"/>
    <p:sldId id="379" r:id="rId24"/>
    <p:sldId id="380" r:id="rId25"/>
    <p:sldId id="381" r:id="rId26"/>
    <p:sldId id="383" r:id="rId27"/>
    <p:sldId id="384" r:id="rId28"/>
    <p:sldId id="386" r:id="rId29"/>
    <p:sldId id="382" r:id="rId30"/>
    <p:sldId id="385" r:id="rId31"/>
    <p:sldId id="387" r:id="rId32"/>
    <p:sldId id="388" r:id="rId33"/>
    <p:sldId id="389" r:id="rId34"/>
    <p:sldId id="390" r:id="rId35"/>
    <p:sldId id="392" r:id="rId36"/>
    <p:sldId id="391" r:id="rId37"/>
    <p:sldId id="3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8" autoAdjust="0"/>
    <p:restoredTop sz="93879" autoAdjust="0"/>
  </p:normalViewPr>
  <p:slideViewPr>
    <p:cSldViewPr snapToGrid="0">
      <p:cViewPr>
        <p:scale>
          <a:sx n="150" d="100"/>
          <a:sy n="150" d="100"/>
        </p:scale>
        <p:origin x="85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079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50360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61198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961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49014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4174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simply because it performs that same task for each element in the input sequence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730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018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91778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2039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363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41223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9212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58940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296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97167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508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difference, stems from the memory elements that RNNs host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60817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07218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08859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69532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9193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09848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36929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672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926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1793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487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1801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894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4523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25/05/2024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4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7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gi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1.jp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8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Recurrent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900" b="1" dirty="0"/>
              <a:t>Words that affect each other can be further apart</a:t>
            </a:r>
            <a:endParaRPr lang="en-PH" sz="39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162046" y="1495735"/>
            <a:ext cx="4595150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“My mom gave me a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00517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on my birthday because she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474353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knew that I wanted 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5075498" y="3096314"/>
            <a:ext cx="2650603" cy="740780"/>
          </a:xfrm>
          <a:custGeom>
            <a:avLst/>
            <a:gdLst>
              <a:gd name="connsiteX0" fmla="*/ 0 w 2650603"/>
              <a:gd name="connsiteY0" fmla="*/ 0 h 740780"/>
              <a:gd name="connsiteX1" fmla="*/ 715663 w 2650603"/>
              <a:gd name="connsiteY1" fmla="*/ 0 h 740780"/>
              <a:gd name="connsiteX2" fmla="*/ 1298795 w 2650603"/>
              <a:gd name="connsiteY2" fmla="*/ 0 h 740780"/>
              <a:gd name="connsiteX3" fmla="*/ 1961446 w 2650603"/>
              <a:gd name="connsiteY3" fmla="*/ 0 h 740780"/>
              <a:gd name="connsiteX4" fmla="*/ 2650603 w 2650603"/>
              <a:gd name="connsiteY4" fmla="*/ 0 h 740780"/>
              <a:gd name="connsiteX5" fmla="*/ 2650603 w 2650603"/>
              <a:gd name="connsiteY5" fmla="*/ 377798 h 740780"/>
              <a:gd name="connsiteX6" fmla="*/ 2650603 w 2650603"/>
              <a:gd name="connsiteY6" fmla="*/ 740780 h 740780"/>
              <a:gd name="connsiteX7" fmla="*/ 2067470 w 2650603"/>
              <a:gd name="connsiteY7" fmla="*/ 740780 h 740780"/>
              <a:gd name="connsiteX8" fmla="*/ 1351808 w 2650603"/>
              <a:gd name="connsiteY8" fmla="*/ 740780 h 740780"/>
              <a:gd name="connsiteX9" fmla="*/ 768675 w 2650603"/>
              <a:gd name="connsiteY9" fmla="*/ 740780 h 740780"/>
              <a:gd name="connsiteX10" fmla="*/ 0 w 2650603"/>
              <a:gd name="connsiteY10" fmla="*/ 740780 h 740780"/>
              <a:gd name="connsiteX11" fmla="*/ 0 w 2650603"/>
              <a:gd name="connsiteY11" fmla="*/ 377798 h 740780"/>
              <a:gd name="connsiteX12" fmla="*/ 0 w 2650603"/>
              <a:gd name="connsiteY12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50603" h="740780" fill="none" extrusionOk="0">
                <a:moveTo>
                  <a:pt x="0" y="0"/>
                </a:moveTo>
                <a:cubicBezTo>
                  <a:pt x="315917" y="-28939"/>
                  <a:pt x="566713" y="-20259"/>
                  <a:pt x="715663" y="0"/>
                </a:cubicBezTo>
                <a:cubicBezTo>
                  <a:pt x="864613" y="20259"/>
                  <a:pt x="1036905" y="-23644"/>
                  <a:pt x="1298795" y="0"/>
                </a:cubicBezTo>
                <a:cubicBezTo>
                  <a:pt x="1560685" y="23644"/>
                  <a:pt x="1740909" y="10417"/>
                  <a:pt x="1961446" y="0"/>
                </a:cubicBezTo>
                <a:cubicBezTo>
                  <a:pt x="2181983" y="-10417"/>
                  <a:pt x="2416135" y="19531"/>
                  <a:pt x="2650603" y="0"/>
                </a:cubicBezTo>
                <a:cubicBezTo>
                  <a:pt x="2634289" y="157596"/>
                  <a:pt x="2645335" y="210588"/>
                  <a:pt x="2650603" y="377798"/>
                </a:cubicBezTo>
                <a:cubicBezTo>
                  <a:pt x="2655871" y="545008"/>
                  <a:pt x="2644776" y="602960"/>
                  <a:pt x="2650603" y="740780"/>
                </a:cubicBezTo>
                <a:cubicBezTo>
                  <a:pt x="2509186" y="743423"/>
                  <a:pt x="2313632" y="746209"/>
                  <a:pt x="2067470" y="740780"/>
                </a:cubicBezTo>
                <a:cubicBezTo>
                  <a:pt x="1821308" y="735351"/>
                  <a:pt x="1561190" y="752062"/>
                  <a:pt x="1351808" y="740780"/>
                </a:cubicBezTo>
                <a:cubicBezTo>
                  <a:pt x="1142426" y="729498"/>
                  <a:pt x="1003584" y="722726"/>
                  <a:pt x="768675" y="740780"/>
                </a:cubicBezTo>
                <a:cubicBezTo>
                  <a:pt x="533766" y="758834"/>
                  <a:pt x="307308" y="725420"/>
                  <a:pt x="0" y="740780"/>
                </a:cubicBezTo>
                <a:cubicBezTo>
                  <a:pt x="10543" y="623547"/>
                  <a:pt x="-4414" y="517010"/>
                  <a:pt x="0" y="377798"/>
                </a:cubicBezTo>
                <a:cubicBezTo>
                  <a:pt x="4414" y="238586"/>
                  <a:pt x="-13596" y="181209"/>
                  <a:pt x="0" y="0"/>
                </a:cubicBezTo>
                <a:close/>
              </a:path>
              <a:path w="2650603" h="740780" stroke="0" extrusionOk="0">
                <a:moveTo>
                  <a:pt x="0" y="0"/>
                </a:moveTo>
                <a:cubicBezTo>
                  <a:pt x="138500" y="-4270"/>
                  <a:pt x="352523" y="-6934"/>
                  <a:pt x="583133" y="0"/>
                </a:cubicBezTo>
                <a:cubicBezTo>
                  <a:pt x="813743" y="6934"/>
                  <a:pt x="914855" y="-9595"/>
                  <a:pt x="1192771" y="0"/>
                </a:cubicBezTo>
                <a:cubicBezTo>
                  <a:pt x="1470687" y="9595"/>
                  <a:pt x="1619843" y="-26269"/>
                  <a:pt x="1881928" y="0"/>
                </a:cubicBezTo>
                <a:cubicBezTo>
                  <a:pt x="2144013" y="26269"/>
                  <a:pt x="2450991" y="28357"/>
                  <a:pt x="2650603" y="0"/>
                </a:cubicBezTo>
                <a:cubicBezTo>
                  <a:pt x="2659989" y="153687"/>
                  <a:pt x="2666058" y="271340"/>
                  <a:pt x="2650603" y="362982"/>
                </a:cubicBezTo>
                <a:cubicBezTo>
                  <a:pt x="2635148" y="454624"/>
                  <a:pt x="2662611" y="629292"/>
                  <a:pt x="2650603" y="740780"/>
                </a:cubicBezTo>
                <a:cubicBezTo>
                  <a:pt x="2471213" y="752776"/>
                  <a:pt x="2182813" y="733525"/>
                  <a:pt x="1934940" y="740780"/>
                </a:cubicBezTo>
                <a:cubicBezTo>
                  <a:pt x="1687067" y="748035"/>
                  <a:pt x="1434647" y="714417"/>
                  <a:pt x="1298795" y="740780"/>
                </a:cubicBezTo>
                <a:cubicBezTo>
                  <a:pt x="1162944" y="767143"/>
                  <a:pt x="996121" y="731834"/>
                  <a:pt x="715663" y="740780"/>
                </a:cubicBezTo>
                <a:cubicBezTo>
                  <a:pt x="435205" y="749726"/>
                  <a:pt x="332306" y="711964"/>
                  <a:pt x="0" y="740780"/>
                </a:cubicBezTo>
                <a:cubicBezTo>
                  <a:pt x="-12707" y="594378"/>
                  <a:pt x="-13505" y="531678"/>
                  <a:pt x="0" y="392613"/>
                </a:cubicBezTo>
                <a:cubicBezTo>
                  <a:pt x="13505" y="253548"/>
                  <a:pt x="-8427" y="88866"/>
                  <a:pt x="0" y="0"/>
                </a:cubicBezTo>
                <a:close/>
              </a:path>
            </a:pathLst>
          </a:cu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142706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go camping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7DC36-61B6-5B22-1BDB-6392CCD3C226}"/>
              </a:ext>
            </a:extLst>
          </p:cNvPr>
          <p:cNvSpPr txBox="1">
            <a:spLocks/>
          </p:cNvSpPr>
          <p:nvPr/>
        </p:nvSpPr>
        <p:spPr>
          <a:xfrm>
            <a:off x="4682198" y="1492149"/>
            <a:ext cx="1060854" cy="740780"/>
          </a:xfrm>
          <a:custGeom>
            <a:avLst/>
            <a:gdLst>
              <a:gd name="connsiteX0" fmla="*/ 0 w 1060854"/>
              <a:gd name="connsiteY0" fmla="*/ 0 h 740780"/>
              <a:gd name="connsiteX1" fmla="*/ 551644 w 1060854"/>
              <a:gd name="connsiteY1" fmla="*/ 0 h 740780"/>
              <a:gd name="connsiteX2" fmla="*/ 1060854 w 1060854"/>
              <a:gd name="connsiteY2" fmla="*/ 0 h 740780"/>
              <a:gd name="connsiteX3" fmla="*/ 1060854 w 1060854"/>
              <a:gd name="connsiteY3" fmla="*/ 355574 h 740780"/>
              <a:gd name="connsiteX4" fmla="*/ 1060854 w 1060854"/>
              <a:gd name="connsiteY4" fmla="*/ 740780 h 740780"/>
              <a:gd name="connsiteX5" fmla="*/ 509210 w 1060854"/>
              <a:gd name="connsiteY5" fmla="*/ 740780 h 740780"/>
              <a:gd name="connsiteX6" fmla="*/ 0 w 1060854"/>
              <a:gd name="connsiteY6" fmla="*/ 740780 h 740780"/>
              <a:gd name="connsiteX7" fmla="*/ 0 w 1060854"/>
              <a:gd name="connsiteY7" fmla="*/ 370390 h 740780"/>
              <a:gd name="connsiteX8" fmla="*/ 0 w 1060854"/>
              <a:gd name="connsiteY8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0854" h="740780" fill="none" extrusionOk="0">
                <a:moveTo>
                  <a:pt x="0" y="0"/>
                </a:moveTo>
                <a:cubicBezTo>
                  <a:pt x="153621" y="-14468"/>
                  <a:pt x="413399" y="13424"/>
                  <a:pt x="551644" y="0"/>
                </a:cubicBezTo>
                <a:cubicBezTo>
                  <a:pt x="689889" y="-13424"/>
                  <a:pt x="884745" y="-4047"/>
                  <a:pt x="1060854" y="0"/>
                </a:cubicBezTo>
                <a:cubicBezTo>
                  <a:pt x="1067711" y="172947"/>
                  <a:pt x="1044219" y="215297"/>
                  <a:pt x="1060854" y="355574"/>
                </a:cubicBezTo>
                <a:cubicBezTo>
                  <a:pt x="1077489" y="495851"/>
                  <a:pt x="1076268" y="619812"/>
                  <a:pt x="1060854" y="740780"/>
                </a:cubicBezTo>
                <a:cubicBezTo>
                  <a:pt x="929139" y="740536"/>
                  <a:pt x="737578" y="753682"/>
                  <a:pt x="509210" y="740780"/>
                </a:cubicBezTo>
                <a:cubicBezTo>
                  <a:pt x="280842" y="727878"/>
                  <a:pt x="239914" y="729040"/>
                  <a:pt x="0" y="740780"/>
                </a:cubicBezTo>
                <a:cubicBezTo>
                  <a:pt x="1483" y="567173"/>
                  <a:pt x="12923" y="481193"/>
                  <a:pt x="0" y="370390"/>
                </a:cubicBezTo>
                <a:cubicBezTo>
                  <a:pt x="-12923" y="259587"/>
                  <a:pt x="-9590" y="171459"/>
                  <a:pt x="0" y="0"/>
                </a:cubicBezTo>
                <a:close/>
              </a:path>
              <a:path w="1060854" h="740780" stroke="0" extrusionOk="0">
                <a:moveTo>
                  <a:pt x="0" y="0"/>
                </a:moveTo>
                <a:cubicBezTo>
                  <a:pt x="228502" y="-6293"/>
                  <a:pt x="380494" y="13235"/>
                  <a:pt x="551644" y="0"/>
                </a:cubicBezTo>
                <a:cubicBezTo>
                  <a:pt x="722794" y="-13235"/>
                  <a:pt x="867840" y="11702"/>
                  <a:pt x="1060854" y="0"/>
                </a:cubicBezTo>
                <a:cubicBezTo>
                  <a:pt x="1048924" y="155808"/>
                  <a:pt x="1055149" y="221636"/>
                  <a:pt x="1060854" y="355574"/>
                </a:cubicBezTo>
                <a:cubicBezTo>
                  <a:pt x="1066559" y="489512"/>
                  <a:pt x="1049737" y="564018"/>
                  <a:pt x="1060854" y="740780"/>
                </a:cubicBezTo>
                <a:cubicBezTo>
                  <a:pt x="935158" y="716617"/>
                  <a:pt x="796349" y="737749"/>
                  <a:pt x="562253" y="740780"/>
                </a:cubicBezTo>
                <a:cubicBezTo>
                  <a:pt x="328157" y="743811"/>
                  <a:pt x="260339" y="712838"/>
                  <a:pt x="0" y="740780"/>
                </a:cubicBezTo>
                <a:cubicBezTo>
                  <a:pt x="-16952" y="657888"/>
                  <a:pt x="17047" y="512368"/>
                  <a:pt x="0" y="362982"/>
                </a:cubicBezTo>
                <a:cubicBezTo>
                  <a:pt x="-17047" y="213596"/>
                  <a:pt x="4520" y="150270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4810422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46C584-31CE-DA24-9271-E4B24973698D}"/>
              </a:ext>
            </a:extLst>
          </p:cNvPr>
          <p:cNvSpPr txBox="1">
            <a:spLocks/>
          </p:cNvSpPr>
          <p:nvPr/>
        </p:nvSpPr>
        <p:spPr>
          <a:xfrm>
            <a:off x="395624" y="3826760"/>
            <a:ext cx="371338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with my friends.”</a:t>
            </a:r>
          </a:p>
        </p:txBody>
      </p:sp>
      <p:pic>
        <p:nvPicPr>
          <p:cNvPr id="14" name="Picture 13" descr="A yellow tent with ropes&#10;&#10;Description automatically generated">
            <a:extLst>
              <a:ext uri="{FF2B5EF4-FFF2-40B4-BE49-F238E27FC236}">
                <a16:creationId xmlns:a16="http://schemas.microsoft.com/office/drawing/2014/main" id="{1931D453-444E-E09B-2088-449F46A68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05" y="1264949"/>
            <a:ext cx="3588166" cy="3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1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900" b="1" dirty="0"/>
              <a:t>Words that affect each other can be further apart</a:t>
            </a:r>
            <a:endParaRPr lang="en-PH" sz="39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162046" y="1495735"/>
            <a:ext cx="4595150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“My mom gave me a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00517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on my birthday because she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474353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knew that I wanted 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5075499" y="3096314"/>
            <a:ext cx="2436472" cy="740780"/>
          </a:xfrm>
          <a:custGeom>
            <a:avLst/>
            <a:gdLst>
              <a:gd name="connsiteX0" fmla="*/ 0 w 2436472"/>
              <a:gd name="connsiteY0" fmla="*/ 0 h 740780"/>
              <a:gd name="connsiteX1" fmla="*/ 657847 w 2436472"/>
              <a:gd name="connsiteY1" fmla="*/ 0 h 740780"/>
              <a:gd name="connsiteX2" fmla="*/ 1193871 w 2436472"/>
              <a:gd name="connsiteY2" fmla="*/ 0 h 740780"/>
              <a:gd name="connsiteX3" fmla="*/ 1802989 w 2436472"/>
              <a:gd name="connsiteY3" fmla="*/ 0 h 740780"/>
              <a:gd name="connsiteX4" fmla="*/ 2436472 w 2436472"/>
              <a:gd name="connsiteY4" fmla="*/ 0 h 740780"/>
              <a:gd name="connsiteX5" fmla="*/ 2436472 w 2436472"/>
              <a:gd name="connsiteY5" fmla="*/ 377798 h 740780"/>
              <a:gd name="connsiteX6" fmla="*/ 2436472 w 2436472"/>
              <a:gd name="connsiteY6" fmla="*/ 740780 h 740780"/>
              <a:gd name="connsiteX7" fmla="*/ 1900448 w 2436472"/>
              <a:gd name="connsiteY7" fmla="*/ 740780 h 740780"/>
              <a:gd name="connsiteX8" fmla="*/ 1242601 w 2436472"/>
              <a:gd name="connsiteY8" fmla="*/ 740780 h 740780"/>
              <a:gd name="connsiteX9" fmla="*/ 706577 w 2436472"/>
              <a:gd name="connsiteY9" fmla="*/ 740780 h 740780"/>
              <a:gd name="connsiteX10" fmla="*/ 0 w 2436472"/>
              <a:gd name="connsiteY10" fmla="*/ 740780 h 740780"/>
              <a:gd name="connsiteX11" fmla="*/ 0 w 2436472"/>
              <a:gd name="connsiteY11" fmla="*/ 377798 h 740780"/>
              <a:gd name="connsiteX12" fmla="*/ 0 w 2436472"/>
              <a:gd name="connsiteY12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6472" h="740780" fill="none" extrusionOk="0">
                <a:moveTo>
                  <a:pt x="0" y="0"/>
                </a:moveTo>
                <a:cubicBezTo>
                  <a:pt x="134198" y="11388"/>
                  <a:pt x="373283" y="3253"/>
                  <a:pt x="657847" y="0"/>
                </a:cubicBezTo>
                <a:cubicBezTo>
                  <a:pt x="942411" y="-3253"/>
                  <a:pt x="993088" y="-275"/>
                  <a:pt x="1193871" y="0"/>
                </a:cubicBezTo>
                <a:cubicBezTo>
                  <a:pt x="1394654" y="275"/>
                  <a:pt x="1629990" y="-3186"/>
                  <a:pt x="1802989" y="0"/>
                </a:cubicBezTo>
                <a:cubicBezTo>
                  <a:pt x="1975988" y="3186"/>
                  <a:pt x="2292118" y="-19416"/>
                  <a:pt x="2436472" y="0"/>
                </a:cubicBezTo>
                <a:cubicBezTo>
                  <a:pt x="2420158" y="157596"/>
                  <a:pt x="2431204" y="210588"/>
                  <a:pt x="2436472" y="377798"/>
                </a:cubicBezTo>
                <a:cubicBezTo>
                  <a:pt x="2441740" y="545008"/>
                  <a:pt x="2430645" y="602960"/>
                  <a:pt x="2436472" y="740780"/>
                </a:cubicBezTo>
                <a:cubicBezTo>
                  <a:pt x="2186791" y="719798"/>
                  <a:pt x="2110569" y="741931"/>
                  <a:pt x="1900448" y="740780"/>
                </a:cubicBezTo>
                <a:cubicBezTo>
                  <a:pt x="1690327" y="739629"/>
                  <a:pt x="1462945" y="765673"/>
                  <a:pt x="1242601" y="740780"/>
                </a:cubicBezTo>
                <a:cubicBezTo>
                  <a:pt x="1022257" y="715887"/>
                  <a:pt x="890070" y="739078"/>
                  <a:pt x="706577" y="740780"/>
                </a:cubicBezTo>
                <a:cubicBezTo>
                  <a:pt x="523084" y="742482"/>
                  <a:pt x="277545" y="760642"/>
                  <a:pt x="0" y="740780"/>
                </a:cubicBezTo>
                <a:cubicBezTo>
                  <a:pt x="10543" y="623547"/>
                  <a:pt x="-4414" y="517010"/>
                  <a:pt x="0" y="377798"/>
                </a:cubicBezTo>
                <a:cubicBezTo>
                  <a:pt x="4414" y="238586"/>
                  <a:pt x="-13596" y="181209"/>
                  <a:pt x="0" y="0"/>
                </a:cubicBezTo>
                <a:close/>
              </a:path>
              <a:path w="2436472" h="740780" stroke="0" extrusionOk="0">
                <a:moveTo>
                  <a:pt x="0" y="0"/>
                </a:moveTo>
                <a:cubicBezTo>
                  <a:pt x="132087" y="4333"/>
                  <a:pt x="286432" y="-16667"/>
                  <a:pt x="536024" y="0"/>
                </a:cubicBezTo>
                <a:cubicBezTo>
                  <a:pt x="785616" y="16667"/>
                  <a:pt x="893664" y="27027"/>
                  <a:pt x="1096412" y="0"/>
                </a:cubicBezTo>
                <a:cubicBezTo>
                  <a:pt x="1299160" y="-27027"/>
                  <a:pt x="1556598" y="14547"/>
                  <a:pt x="1729895" y="0"/>
                </a:cubicBezTo>
                <a:cubicBezTo>
                  <a:pt x="1903192" y="-14547"/>
                  <a:pt x="2292049" y="-23184"/>
                  <a:pt x="2436472" y="0"/>
                </a:cubicBezTo>
                <a:cubicBezTo>
                  <a:pt x="2445858" y="153687"/>
                  <a:pt x="2451927" y="271340"/>
                  <a:pt x="2436472" y="362982"/>
                </a:cubicBezTo>
                <a:cubicBezTo>
                  <a:pt x="2421017" y="454624"/>
                  <a:pt x="2448480" y="629292"/>
                  <a:pt x="2436472" y="740780"/>
                </a:cubicBezTo>
                <a:cubicBezTo>
                  <a:pt x="2256117" y="762774"/>
                  <a:pt x="1942219" y="752933"/>
                  <a:pt x="1778625" y="740780"/>
                </a:cubicBezTo>
                <a:cubicBezTo>
                  <a:pt x="1615031" y="728627"/>
                  <a:pt x="1376138" y="735212"/>
                  <a:pt x="1193871" y="740780"/>
                </a:cubicBezTo>
                <a:cubicBezTo>
                  <a:pt x="1011604" y="746348"/>
                  <a:pt x="847232" y="752986"/>
                  <a:pt x="657847" y="740780"/>
                </a:cubicBezTo>
                <a:cubicBezTo>
                  <a:pt x="468462" y="728574"/>
                  <a:pt x="255230" y="724662"/>
                  <a:pt x="0" y="740780"/>
                </a:cubicBezTo>
                <a:cubicBezTo>
                  <a:pt x="-12707" y="594378"/>
                  <a:pt x="-13505" y="531678"/>
                  <a:pt x="0" y="392613"/>
                </a:cubicBezTo>
                <a:cubicBezTo>
                  <a:pt x="13505" y="253548"/>
                  <a:pt x="-8427" y="88866"/>
                  <a:pt x="0" y="0"/>
                </a:cubicBezTo>
                <a:close/>
              </a:path>
            </a:pathLst>
          </a:cu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142706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skip school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7DC36-61B6-5B22-1BDB-6392CCD3C226}"/>
              </a:ext>
            </a:extLst>
          </p:cNvPr>
          <p:cNvSpPr txBox="1">
            <a:spLocks/>
          </p:cNvSpPr>
          <p:nvPr/>
        </p:nvSpPr>
        <p:spPr>
          <a:xfrm>
            <a:off x="4682198" y="1492149"/>
            <a:ext cx="1906120" cy="740780"/>
          </a:xfrm>
          <a:custGeom>
            <a:avLst/>
            <a:gdLst>
              <a:gd name="connsiteX0" fmla="*/ 0 w 1906120"/>
              <a:gd name="connsiteY0" fmla="*/ 0 h 740780"/>
              <a:gd name="connsiteX1" fmla="*/ 654435 w 1906120"/>
              <a:gd name="connsiteY1" fmla="*/ 0 h 740780"/>
              <a:gd name="connsiteX2" fmla="*/ 1327930 w 1906120"/>
              <a:gd name="connsiteY2" fmla="*/ 0 h 740780"/>
              <a:gd name="connsiteX3" fmla="*/ 1906120 w 1906120"/>
              <a:gd name="connsiteY3" fmla="*/ 0 h 740780"/>
              <a:gd name="connsiteX4" fmla="*/ 1906120 w 1906120"/>
              <a:gd name="connsiteY4" fmla="*/ 362982 h 740780"/>
              <a:gd name="connsiteX5" fmla="*/ 1906120 w 1906120"/>
              <a:gd name="connsiteY5" fmla="*/ 740780 h 740780"/>
              <a:gd name="connsiteX6" fmla="*/ 1232624 w 1906120"/>
              <a:gd name="connsiteY6" fmla="*/ 740780 h 740780"/>
              <a:gd name="connsiteX7" fmla="*/ 578190 w 1906120"/>
              <a:gd name="connsiteY7" fmla="*/ 740780 h 740780"/>
              <a:gd name="connsiteX8" fmla="*/ 0 w 1906120"/>
              <a:gd name="connsiteY8" fmla="*/ 740780 h 740780"/>
              <a:gd name="connsiteX9" fmla="*/ 0 w 1906120"/>
              <a:gd name="connsiteY9" fmla="*/ 362982 h 740780"/>
              <a:gd name="connsiteX10" fmla="*/ 0 w 1906120"/>
              <a:gd name="connsiteY10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6120" h="740780" fill="none" extrusionOk="0">
                <a:moveTo>
                  <a:pt x="0" y="0"/>
                </a:moveTo>
                <a:cubicBezTo>
                  <a:pt x="299934" y="8865"/>
                  <a:pt x="444459" y="7208"/>
                  <a:pt x="654435" y="0"/>
                </a:cubicBezTo>
                <a:cubicBezTo>
                  <a:pt x="864412" y="-7208"/>
                  <a:pt x="1142409" y="-19005"/>
                  <a:pt x="1327930" y="0"/>
                </a:cubicBezTo>
                <a:cubicBezTo>
                  <a:pt x="1513451" y="19005"/>
                  <a:pt x="1776432" y="12397"/>
                  <a:pt x="1906120" y="0"/>
                </a:cubicBezTo>
                <a:cubicBezTo>
                  <a:pt x="1909342" y="112862"/>
                  <a:pt x="1900811" y="216996"/>
                  <a:pt x="1906120" y="362982"/>
                </a:cubicBezTo>
                <a:cubicBezTo>
                  <a:pt x="1911429" y="508968"/>
                  <a:pt x="1924716" y="598440"/>
                  <a:pt x="1906120" y="740780"/>
                </a:cubicBezTo>
                <a:cubicBezTo>
                  <a:pt x="1583842" y="711027"/>
                  <a:pt x="1441946" y="720884"/>
                  <a:pt x="1232624" y="740780"/>
                </a:cubicBezTo>
                <a:cubicBezTo>
                  <a:pt x="1023302" y="760676"/>
                  <a:pt x="826142" y="748190"/>
                  <a:pt x="578190" y="740780"/>
                </a:cubicBezTo>
                <a:cubicBezTo>
                  <a:pt x="330238" y="733370"/>
                  <a:pt x="153855" y="739224"/>
                  <a:pt x="0" y="740780"/>
                </a:cubicBezTo>
                <a:cubicBezTo>
                  <a:pt x="17244" y="631256"/>
                  <a:pt x="-17212" y="451296"/>
                  <a:pt x="0" y="362982"/>
                </a:cubicBezTo>
                <a:cubicBezTo>
                  <a:pt x="17212" y="274668"/>
                  <a:pt x="-16075" y="170654"/>
                  <a:pt x="0" y="0"/>
                </a:cubicBezTo>
                <a:close/>
              </a:path>
              <a:path w="1906120" h="740780" stroke="0" extrusionOk="0">
                <a:moveTo>
                  <a:pt x="0" y="0"/>
                </a:moveTo>
                <a:cubicBezTo>
                  <a:pt x="333281" y="7080"/>
                  <a:pt x="340005" y="-1444"/>
                  <a:pt x="673496" y="0"/>
                </a:cubicBezTo>
                <a:cubicBezTo>
                  <a:pt x="1006987" y="1444"/>
                  <a:pt x="1010113" y="11028"/>
                  <a:pt x="1251685" y="0"/>
                </a:cubicBezTo>
                <a:cubicBezTo>
                  <a:pt x="1493257" y="-11028"/>
                  <a:pt x="1622584" y="-27358"/>
                  <a:pt x="1906120" y="0"/>
                </a:cubicBezTo>
                <a:cubicBezTo>
                  <a:pt x="1903686" y="124913"/>
                  <a:pt x="1895003" y="208444"/>
                  <a:pt x="1906120" y="385206"/>
                </a:cubicBezTo>
                <a:cubicBezTo>
                  <a:pt x="1917237" y="561968"/>
                  <a:pt x="1916335" y="638231"/>
                  <a:pt x="1906120" y="740780"/>
                </a:cubicBezTo>
                <a:cubicBezTo>
                  <a:pt x="1658067" y="770756"/>
                  <a:pt x="1522192" y="771614"/>
                  <a:pt x="1232624" y="740780"/>
                </a:cubicBezTo>
                <a:cubicBezTo>
                  <a:pt x="943056" y="709946"/>
                  <a:pt x="806069" y="753997"/>
                  <a:pt x="578190" y="740780"/>
                </a:cubicBezTo>
                <a:cubicBezTo>
                  <a:pt x="350311" y="727563"/>
                  <a:pt x="191794" y="757439"/>
                  <a:pt x="0" y="740780"/>
                </a:cubicBezTo>
                <a:cubicBezTo>
                  <a:pt x="-9718" y="615245"/>
                  <a:pt x="-14269" y="468288"/>
                  <a:pt x="0" y="370390"/>
                </a:cubicBezTo>
                <a:cubicBezTo>
                  <a:pt x="14269" y="272492"/>
                  <a:pt x="3402" y="162868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4810422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scolding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46C584-31CE-DA24-9271-E4B24973698D}"/>
              </a:ext>
            </a:extLst>
          </p:cNvPr>
          <p:cNvSpPr txBox="1">
            <a:spLocks/>
          </p:cNvSpPr>
          <p:nvPr/>
        </p:nvSpPr>
        <p:spPr>
          <a:xfrm>
            <a:off x="395624" y="3826760"/>
            <a:ext cx="371338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with my friends.”</a:t>
            </a:r>
          </a:p>
        </p:txBody>
      </p:sp>
      <p:pic>
        <p:nvPicPr>
          <p:cNvPr id="10" name="Picture 9" descr="A person pointing at a child&#10;&#10;Description automatically generated">
            <a:extLst>
              <a:ext uri="{FF2B5EF4-FFF2-40B4-BE49-F238E27FC236}">
                <a16:creationId xmlns:a16="http://schemas.microsoft.com/office/drawing/2014/main" id="{E4629654-7CCA-0AA2-4D2D-BA335A8E8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634" y="1492149"/>
            <a:ext cx="3352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4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RNN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8CDCCB-4835-C863-9EC0-E2EB9A308776}"/>
              </a:ext>
            </a:extLst>
          </p:cNvPr>
          <p:cNvSpPr txBox="1">
            <a:spLocks/>
          </p:cNvSpPr>
          <p:nvPr/>
        </p:nvSpPr>
        <p:spPr>
          <a:xfrm>
            <a:off x="530663" y="1539433"/>
            <a:ext cx="11169250" cy="488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Recurrent Neural Network (RNN)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F18AB4-F384-CAC3-DC42-11C173869B09}"/>
              </a:ext>
            </a:extLst>
          </p:cNvPr>
          <p:cNvSpPr txBox="1">
            <a:spLocks/>
          </p:cNvSpPr>
          <p:nvPr/>
        </p:nvSpPr>
        <p:spPr>
          <a:xfrm>
            <a:off x="530663" y="2303362"/>
            <a:ext cx="7714368" cy="2374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Recurrent Neural Networks (RNNs) take in some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input x </a:t>
            </a:r>
            <a:r>
              <a:rPr lang="en-US" sz="2400" dirty="0">
                <a:latin typeface="Calibri (Body)"/>
              </a:rPr>
              <a:t>and output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some y</a:t>
            </a:r>
            <a:r>
              <a:rPr lang="en-US" sz="2400" dirty="0">
                <a:latin typeface="Calibri (Body)"/>
              </a:rPr>
              <a:t>, but they also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feed some of the output of the network back into itself</a:t>
            </a:r>
            <a:r>
              <a:rPr lang="en-US" sz="2400" dirty="0">
                <a:latin typeface="Calibri (Body)"/>
              </a:rPr>
              <a:t>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This may be done over and over, so that with text input, the network has some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memory of words </a:t>
            </a:r>
            <a:r>
              <a:rPr lang="en-US" sz="2400" dirty="0">
                <a:latin typeface="Calibri (Body)"/>
              </a:rPr>
              <a:t>that came much earlier in a sequence.</a:t>
            </a:r>
          </a:p>
        </p:txBody>
      </p:sp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D7B3F93D-982D-8930-2CEF-67C81ABA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52" y="1529401"/>
            <a:ext cx="3293850" cy="37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Recurrent Neural Network (RNN)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F18AB4-F384-CAC3-DC42-11C173869B09}"/>
              </a:ext>
            </a:extLst>
          </p:cNvPr>
          <p:cNvSpPr txBox="1">
            <a:spLocks/>
          </p:cNvSpPr>
          <p:nvPr/>
        </p:nvSpPr>
        <p:spPr>
          <a:xfrm>
            <a:off x="3073396" y="2914275"/>
            <a:ext cx="6045204" cy="46651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Simply means “Occurring often or repeatedly”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D5C1B-70C1-6A7E-6906-D319EF3958DC}"/>
              </a:ext>
            </a:extLst>
          </p:cNvPr>
          <p:cNvSpPr txBox="1"/>
          <p:nvPr/>
        </p:nvSpPr>
        <p:spPr>
          <a:xfrm>
            <a:off x="3318594" y="1721188"/>
            <a:ext cx="5554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/>
              <a:t>Definition of </a:t>
            </a:r>
            <a:r>
              <a:rPr lang="en-US" sz="4000" b="1" dirty="0">
                <a:solidFill>
                  <a:srgbClr val="0070C0"/>
                </a:solidFill>
              </a:rPr>
              <a:t>Recurrent</a:t>
            </a:r>
          </a:p>
        </p:txBody>
      </p:sp>
    </p:spTree>
    <p:extLst>
      <p:ext uri="{BB962C8B-B14F-4D97-AF65-F5344CB8AC3E}">
        <p14:creationId xmlns:p14="http://schemas.microsoft.com/office/powerpoint/2010/main" val="420049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1FCB8-E56A-EB6E-48B5-95AC4A69EF68}"/>
              </a:ext>
            </a:extLst>
          </p:cNvPr>
          <p:cNvSpPr txBox="1"/>
          <p:nvPr/>
        </p:nvSpPr>
        <p:spPr>
          <a:xfrm>
            <a:off x="3044487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time</a:t>
            </a:r>
            <a:endParaRPr lang="en-PH" sz="30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DD8C6D-C84C-22EB-E36B-1B4CC0B28F6B}"/>
              </a:ext>
            </a:extLst>
          </p:cNvPr>
          <p:cNvSpPr/>
          <p:nvPr/>
        </p:nvSpPr>
        <p:spPr>
          <a:xfrm>
            <a:off x="360958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64787-681B-B6A2-37BE-17B8AE92F2A5}"/>
              </a:ext>
            </a:extLst>
          </p:cNvPr>
          <p:cNvSpPr txBox="1"/>
          <p:nvPr/>
        </p:nvSpPr>
        <p:spPr>
          <a:xfrm>
            <a:off x="262383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What</a:t>
            </a:r>
            <a:endParaRPr lang="en-PH" sz="3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58B09-9AC4-C404-E5AB-C595A275064D}"/>
              </a:ext>
            </a:extLst>
          </p:cNvPr>
          <p:cNvSpPr txBox="1"/>
          <p:nvPr/>
        </p:nvSpPr>
        <p:spPr>
          <a:xfrm>
            <a:off x="5728017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is</a:t>
            </a:r>
            <a:endParaRPr lang="en-PH" sz="3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BBB424-3264-9D6A-4499-1551A04CC613}"/>
              </a:ext>
            </a:extLst>
          </p:cNvPr>
          <p:cNvSpPr txBox="1"/>
          <p:nvPr/>
        </p:nvSpPr>
        <p:spPr>
          <a:xfrm>
            <a:off x="8235193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it</a:t>
            </a:r>
            <a:endParaRPr lang="en-PH" sz="3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E92CD2-6F73-D153-0847-560AAC0384DB}"/>
              </a:ext>
            </a:extLst>
          </p:cNvPr>
          <p:cNvSpPr txBox="1"/>
          <p:nvPr/>
        </p:nvSpPr>
        <p:spPr>
          <a:xfrm>
            <a:off x="10737950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?</a:t>
            </a:r>
            <a:endParaRPr lang="en-PH" sz="3000" b="1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Why is it called Recurrent Neural Network?</a:t>
            </a:r>
            <a:endParaRPr lang="en-PH" sz="50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5EE8F13-7D55-9FD5-EC7D-C14685F93F5A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818158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399D7A-0DBE-8664-F214-7C18708D126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18158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6" idx="6"/>
            <a:endCxn id="74" idx="2"/>
          </p:cNvCxnSpPr>
          <p:nvPr/>
        </p:nvCxnSpPr>
        <p:spPr>
          <a:xfrm>
            <a:off x="1275358" y="3309317"/>
            <a:ext cx="18797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3155076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3612276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3612276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9689D3-66EB-39EF-7CF4-89BEB24DAFE4}"/>
              </a:ext>
            </a:extLst>
          </p:cNvPr>
          <p:cNvCxnSpPr>
            <a:cxnSpLocks/>
            <a:stCxn id="74" idx="6"/>
            <a:endCxn id="78" idx="2"/>
          </p:cNvCxnSpPr>
          <p:nvPr/>
        </p:nvCxnSpPr>
        <p:spPr>
          <a:xfrm>
            <a:off x="4069476" y="3309317"/>
            <a:ext cx="1781143" cy="59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9C94E748-4C93-5DC7-4B6A-FE764108A08F}"/>
              </a:ext>
            </a:extLst>
          </p:cNvPr>
          <p:cNvSpPr/>
          <p:nvPr/>
        </p:nvSpPr>
        <p:spPr>
          <a:xfrm>
            <a:off x="5850619" y="2858032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B8EFCB3-9552-90A3-D2BB-63C3C336F05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6307819" y="3772432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77F4FB-2724-97F1-81D3-0060730BB402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307819" y="1318454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6EF67E-7328-A937-3922-26000CD38D61}"/>
              </a:ext>
            </a:extLst>
          </p:cNvPr>
          <p:cNvCxnSpPr>
            <a:cxnSpLocks/>
            <a:stCxn id="78" idx="6"/>
            <a:endCxn id="85" idx="2"/>
          </p:cNvCxnSpPr>
          <p:nvPr/>
        </p:nvCxnSpPr>
        <p:spPr>
          <a:xfrm flipV="1">
            <a:off x="6765019" y="3309317"/>
            <a:ext cx="1592225" cy="59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283381-F1CF-ED23-1F7F-7EC266532CF8}"/>
              </a:ext>
            </a:extLst>
          </p:cNvPr>
          <p:cNvSpPr/>
          <p:nvPr/>
        </p:nvSpPr>
        <p:spPr>
          <a:xfrm>
            <a:off x="8357244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8E68D6A-01F9-F396-BA41-635A2F4DC33F}"/>
              </a:ext>
            </a:extLst>
          </p:cNvPr>
          <p:cNvCxnSpPr>
            <a:cxnSpLocks/>
            <a:endCxn id="85" idx="4"/>
          </p:cNvCxnSpPr>
          <p:nvPr/>
        </p:nvCxnSpPr>
        <p:spPr>
          <a:xfrm flipV="1">
            <a:off x="8814444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B2F64E4-1765-20E1-6BFA-76FE51CFAFE7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8814444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E09B3AF-A8CD-3B44-4E66-84AC90F98D28}"/>
              </a:ext>
            </a:extLst>
          </p:cNvPr>
          <p:cNvCxnSpPr>
            <a:cxnSpLocks/>
            <a:stCxn id="85" idx="6"/>
            <a:endCxn id="95" idx="2"/>
          </p:cNvCxnSpPr>
          <p:nvPr/>
        </p:nvCxnSpPr>
        <p:spPr>
          <a:xfrm>
            <a:off x="9271644" y="3309317"/>
            <a:ext cx="156288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33AFE1E5-935E-D2F4-6058-3E50D4E56C78}"/>
              </a:ext>
            </a:extLst>
          </p:cNvPr>
          <p:cNvSpPr/>
          <p:nvPr/>
        </p:nvSpPr>
        <p:spPr>
          <a:xfrm>
            <a:off x="10834530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F78ACD-CFD0-14F1-B3B4-20DB7F742835}"/>
              </a:ext>
            </a:extLst>
          </p:cNvPr>
          <p:cNvCxnSpPr>
            <a:cxnSpLocks/>
            <a:endCxn id="95" idx="4"/>
          </p:cNvCxnSpPr>
          <p:nvPr/>
        </p:nvCxnSpPr>
        <p:spPr>
          <a:xfrm flipV="1">
            <a:off x="11291730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5FA8BF3-EEBE-404E-28E7-3573EE843C0D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11291730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/>
      <p:bldP spid="35" grpId="0"/>
      <p:bldP spid="41" grpId="0"/>
      <p:bldP spid="53" grpId="0"/>
      <p:bldP spid="74" grpId="0" animBg="1"/>
      <p:bldP spid="78" grpId="0" animBg="1"/>
      <p:bldP spid="85" grpId="0" animBg="1"/>
      <p:bldP spid="9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DD8C6D-C84C-22EB-E36B-1B4CC0B28F6B}"/>
              </a:ext>
            </a:extLst>
          </p:cNvPr>
          <p:cNvSpPr/>
          <p:nvPr/>
        </p:nvSpPr>
        <p:spPr>
          <a:xfrm>
            <a:off x="6190963" y="3103688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Memory Elements</a:t>
            </a:r>
            <a:endParaRPr lang="en-PH" sz="50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5EE8F13-7D55-9FD5-EC7D-C14685F93F5A}"/>
              </a:ext>
            </a:extLst>
          </p:cNvPr>
          <p:cNvCxnSpPr>
            <a:cxnSpLocks/>
            <a:stCxn id="25" idx="0"/>
            <a:endCxn id="16" idx="4"/>
          </p:cNvCxnSpPr>
          <p:nvPr/>
        </p:nvCxnSpPr>
        <p:spPr>
          <a:xfrm flipV="1">
            <a:off x="6638289" y="4018088"/>
            <a:ext cx="9874" cy="13403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399D7A-0DBE-8664-F214-7C18708D126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648163" y="1564110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6" idx="6"/>
            <a:endCxn id="74" idx="2"/>
          </p:cNvCxnSpPr>
          <p:nvPr/>
        </p:nvCxnSpPr>
        <p:spPr>
          <a:xfrm>
            <a:off x="7105363" y="3560888"/>
            <a:ext cx="18797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8985081" y="3103688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V="1">
            <a:off x="9435612" y="4018088"/>
            <a:ext cx="6669" cy="13403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9442281" y="1564110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9689D3-66EB-39EF-7CF4-89BEB24DAFE4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9899481" y="3560888"/>
            <a:ext cx="1781143" cy="59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5942" r="-289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2B1624-57C4-0E97-FE35-52497DC941DE}"/>
                  </a:ext>
                </a:extLst>
              </p:cNvPr>
              <p:cNvSpPr txBox="1"/>
              <p:nvPr/>
            </p:nvSpPr>
            <p:spPr>
              <a:xfrm>
                <a:off x="6757534" y="4467943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2B1624-57C4-0E97-FE35-52497DC94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34" y="4467943"/>
                <a:ext cx="446404" cy="369332"/>
              </a:xfrm>
              <a:prstGeom prst="rect">
                <a:avLst/>
              </a:prstGeom>
              <a:blipFill>
                <a:blip r:embed="rId5"/>
                <a:stretch>
                  <a:fillRect l="-16438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3AA857-3CB0-B609-BEE6-40605C62A0B8}"/>
                  </a:ext>
                </a:extLst>
              </p:cNvPr>
              <p:cNvSpPr txBox="1"/>
              <p:nvPr/>
            </p:nvSpPr>
            <p:spPr>
              <a:xfrm>
                <a:off x="6740053" y="2134646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3AA857-3CB0-B609-BEE6-40605C62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053" y="2134646"/>
                <a:ext cx="455446" cy="398507"/>
              </a:xfrm>
              <a:prstGeom prst="rect">
                <a:avLst/>
              </a:prstGeom>
              <a:blipFill>
                <a:blip r:embed="rId6"/>
                <a:stretch>
                  <a:fillRect l="-16216" r="-5405" b="-181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93A26-39D5-A524-CA54-A43E3D52403A}"/>
                  </a:ext>
                </a:extLst>
              </p:cNvPr>
              <p:cNvSpPr txBox="1"/>
              <p:nvPr/>
            </p:nvSpPr>
            <p:spPr>
              <a:xfrm>
                <a:off x="10579578" y="360777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93A26-39D5-A524-CA54-A43E3D524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578" y="3607779"/>
                <a:ext cx="420948" cy="369332"/>
              </a:xfrm>
              <a:prstGeom prst="rect">
                <a:avLst/>
              </a:prstGeom>
              <a:blipFill>
                <a:blip r:embed="rId7"/>
                <a:stretch>
                  <a:fillRect l="-15714" r="-1429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blipFill>
                <a:blip r:embed="rId8"/>
                <a:stretch>
                  <a:fillRect l="-16216" r="-5405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blipFill>
                <a:blip r:embed="rId9"/>
                <a:stretch>
                  <a:fillRect l="-16438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8656484" y="3039048"/>
                <a:ext cx="243656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bar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84" y="3039048"/>
                <a:ext cx="243656" cy="4128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C6AB4-27B8-5B19-34BC-5E4ED9AC055C}"/>
                  </a:ext>
                </a:extLst>
              </p:cNvPr>
              <p:cNvSpPr txBox="1"/>
              <p:nvPr/>
            </p:nvSpPr>
            <p:spPr>
              <a:xfrm>
                <a:off x="11279034" y="3035734"/>
                <a:ext cx="243656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bar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C6AB4-27B8-5B19-34BC-5E4ED9AC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034" y="3035734"/>
                <a:ext cx="243656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D9BC5-5243-E3D7-EFD0-D1FF08BDD99F}"/>
                  </a:ext>
                </a:extLst>
              </p:cNvPr>
              <p:cNvSpPr txBox="1"/>
              <p:nvPr/>
            </p:nvSpPr>
            <p:spPr>
              <a:xfrm>
                <a:off x="6461990" y="5358454"/>
                <a:ext cx="3525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D9BC5-5243-E3D7-EFD0-D1FF08BDD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990" y="5358454"/>
                <a:ext cx="352597" cy="369332"/>
              </a:xfrm>
              <a:prstGeom prst="rect">
                <a:avLst/>
              </a:prstGeom>
              <a:blipFill>
                <a:blip r:embed="rId12"/>
                <a:stretch>
                  <a:fillRect l="-12069" r="-8621" b="-163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9109433" y="5358454"/>
                <a:ext cx="6523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33" y="5358454"/>
                <a:ext cx="652358" cy="369332"/>
              </a:xfrm>
              <a:prstGeom prst="rect">
                <a:avLst/>
              </a:prstGeom>
              <a:blipFill>
                <a:blip r:embed="rId13"/>
                <a:stretch>
                  <a:fillRect l="-6542" r="-5607" b="-147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05DB41FA-36FB-7FEE-A633-F387E9972A83}"/>
              </a:ext>
            </a:extLst>
          </p:cNvPr>
          <p:cNvSpPr txBox="1">
            <a:spLocks/>
          </p:cNvSpPr>
          <p:nvPr/>
        </p:nvSpPr>
        <p:spPr>
          <a:xfrm>
            <a:off x="555996" y="1508879"/>
            <a:ext cx="5060666" cy="11141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have internal memory elements called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states</a:t>
            </a:r>
            <a:r>
              <a:rPr lang="en-US" sz="2400" dirty="0">
                <a:latin typeface="Calibri (Body)"/>
              </a:rPr>
              <a:t> </a:t>
            </a:r>
            <a:r>
              <a:rPr lang="en-PH" sz="2400" dirty="0">
                <a:latin typeface="Calibri (Body)"/>
              </a:rPr>
              <a:t>that</a:t>
            </a:r>
            <a:r>
              <a:rPr lang="en-PH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dirty="0">
                <a:latin typeface="Calibri (Body)"/>
              </a:rPr>
              <a:t>capture information of previous inputs. </a:t>
            </a:r>
          </a:p>
        </p:txBody>
      </p:sp>
    </p:spTree>
    <p:extLst>
      <p:ext uri="{BB962C8B-B14F-4D97-AF65-F5344CB8AC3E}">
        <p14:creationId xmlns:p14="http://schemas.microsoft.com/office/powerpoint/2010/main" val="22848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>
            <a:off x="7105363" y="3560888"/>
            <a:ext cx="18797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8985081" y="3103688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9442281" y="4018088"/>
            <a:ext cx="8111" cy="1302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9442281" y="1816655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5942" r="-289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6216" r="-5405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6438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6731864" y="3253111"/>
                <a:ext cx="3734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PH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ba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64" y="3253111"/>
                <a:ext cx="373499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9244406" y="5320354"/>
                <a:ext cx="411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PH" sz="4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PH" sz="4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06" y="5320354"/>
                <a:ext cx="411972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05DB41FA-36FB-7FEE-A633-F387E9972A83}"/>
              </a:ext>
            </a:extLst>
          </p:cNvPr>
          <p:cNvSpPr txBox="1">
            <a:spLocks/>
          </p:cNvSpPr>
          <p:nvPr/>
        </p:nvSpPr>
        <p:spPr>
          <a:xfrm>
            <a:off x="787174" y="1917700"/>
            <a:ext cx="3336554" cy="2994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Dependencies Over Time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Many applications have temporal </a:t>
            </a:r>
            <a:r>
              <a:rPr lang="en-US" sz="2400" dirty="0" err="1">
                <a:latin typeface="Calibri (Body)"/>
              </a:rPr>
              <a:t>dependenciesMeaning</a:t>
            </a:r>
            <a:r>
              <a:rPr lang="en-US" sz="2400" dirty="0">
                <a:latin typeface="Calibri (Body)"/>
              </a:rPr>
              <a:t> that the current output depends not only on the current input, but also on a memory element which takes into account past inputs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9236712" y="1201102"/>
                <a:ext cx="4215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PH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12" y="1201102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6C001-317C-02A4-118D-D560968E915C}"/>
              </a:ext>
            </a:extLst>
          </p:cNvPr>
          <p:cNvSpPr txBox="1"/>
          <p:nvPr/>
        </p:nvSpPr>
        <p:spPr>
          <a:xfrm>
            <a:off x="602331" y="1490008"/>
            <a:ext cx="10987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B050"/>
                </a:solidFill>
              </a:rPr>
              <a:t>Temporal dependencies </a:t>
            </a:r>
            <a:r>
              <a:rPr lang="en-US" sz="2400" dirty="0"/>
              <a:t>refer to the idea that </a:t>
            </a:r>
            <a:r>
              <a:rPr lang="en-US" sz="2400" b="1" dirty="0">
                <a:solidFill>
                  <a:srgbClr val="0070C0"/>
                </a:solidFill>
              </a:rPr>
              <a:t>certain events or actions rely on each other happening in a specific order </a:t>
            </a:r>
            <a:r>
              <a:rPr lang="en-US" sz="2400" dirty="0"/>
              <a:t>or within a particular timeframe.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F0B80-1C43-C0AF-F965-1142E3C3C8BA}"/>
              </a:ext>
            </a:extLst>
          </p:cNvPr>
          <p:cNvSpPr txBox="1"/>
          <p:nvPr/>
        </p:nvSpPr>
        <p:spPr>
          <a:xfrm>
            <a:off x="602331" y="3427083"/>
            <a:ext cx="9525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Some things need to happen before or after others, and the timing matters.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3DADF-25B1-60E0-EDC9-F8CB44EDFFCE}"/>
              </a:ext>
            </a:extLst>
          </p:cNvPr>
          <p:cNvSpPr txBox="1"/>
          <p:nvPr/>
        </p:nvSpPr>
        <p:spPr>
          <a:xfrm>
            <a:off x="602331" y="2513506"/>
            <a:ext cx="106157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There is a </a:t>
            </a:r>
            <a:r>
              <a:rPr lang="en-US" sz="2400" b="1" dirty="0">
                <a:solidFill>
                  <a:srgbClr val="0070C0"/>
                </a:solidFill>
              </a:rPr>
              <a:t>sequence or timing that needs to be followed </a:t>
            </a:r>
            <a:r>
              <a:rPr lang="en-US" sz="2400" dirty="0"/>
              <a:t>for things to work properly.</a:t>
            </a:r>
          </a:p>
        </p:txBody>
      </p:sp>
      <p:pic>
        <p:nvPicPr>
          <p:cNvPr id="18" name="Picture 17" descr="A row of matches with flame&#10;&#10;Description automatically generated">
            <a:extLst>
              <a:ext uri="{FF2B5EF4-FFF2-40B4-BE49-F238E27FC236}">
                <a16:creationId xmlns:a16="http://schemas.microsoft.com/office/drawing/2014/main" id="{FDCF3AD7-CB36-E861-3DFB-040E43283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73" y="3914311"/>
            <a:ext cx="3578225" cy="21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 Examples</a:t>
            </a:r>
            <a:endParaRPr lang="en-PH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7FCF-0A60-74A3-174A-8E244CA953E9}"/>
              </a:ext>
            </a:extLst>
          </p:cNvPr>
          <p:cNvSpPr txBox="1"/>
          <p:nvPr/>
        </p:nvSpPr>
        <p:spPr>
          <a:xfrm>
            <a:off x="699988" y="1259246"/>
            <a:ext cx="10980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In software development, writing code often requires completing tasks in a specific sequence.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For example,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y</a:t>
            </a:r>
            <a:r>
              <a:rPr lang="en-US" sz="2400" b="1" dirty="0">
                <a:solidFill>
                  <a:srgbClr val="FF0000"/>
                </a:solidFill>
              </a:rPr>
              <a:t>ou cannot test a feature before you've written the code for it</a:t>
            </a:r>
            <a:r>
              <a:rPr lang="en-US" sz="2400" dirty="0"/>
              <a:t>.</a:t>
            </a:r>
            <a:endParaRPr lang="en-P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297D6-409D-57B9-017D-9456372D8A5B}"/>
              </a:ext>
            </a:extLst>
          </p:cNvPr>
          <p:cNvSpPr txBox="1"/>
          <p:nvPr/>
        </p:nvSpPr>
        <p:spPr>
          <a:xfrm>
            <a:off x="699988" y="2574950"/>
            <a:ext cx="1098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In manufacturing a car,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certain parts need to be assembled before others. For example,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y</a:t>
            </a:r>
            <a:r>
              <a:rPr lang="en-US" sz="2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ou cannot put the engine on a car before you've built the body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P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59100-0BEC-B9B5-C4F9-217D9F5B5747}"/>
              </a:ext>
            </a:extLst>
          </p:cNvPr>
          <p:cNvSpPr txBox="1"/>
          <p:nvPr/>
        </p:nvSpPr>
        <p:spPr>
          <a:xfrm>
            <a:off x="699988" y="3629854"/>
            <a:ext cx="1098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When cooking adobo,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you need to follow the recipe in order. For example,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y</a:t>
            </a:r>
            <a:r>
              <a:rPr lang="en-US" sz="2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ou cannot put the engine on a car before you've built the body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95486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>
            <a:off x="3803364" y="3589639"/>
            <a:ext cx="187971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568308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6140281" y="4046839"/>
            <a:ext cx="8111" cy="1302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6140281" y="1845406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4532748" y="3661667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48" y="3661667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5068" r="-1370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3429864" y="3281862"/>
                <a:ext cx="3735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864" y="3281862"/>
                <a:ext cx="37350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4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09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(Body)"/>
            </a:endParaRPr>
          </a:p>
          <a:p>
            <a:pPr algn="l"/>
            <a:endParaRPr lang="en-US" sz="2900" b="1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latin typeface="Calibri (Body)"/>
              </a:rPr>
              <a:t>Introduction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Text Sequences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Recurrent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Memory Elements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Temporal Dependencies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80DB0F-EB4E-4145-8ECD-5D83703DE622}"/>
              </a:ext>
            </a:extLst>
          </p:cNvPr>
          <p:cNvGrpSpPr/>
          <p:nvPr/>
        </p:nvGrpSpPr>
        <p:grpSpPr>
          <a:xfrm>
            <a:off x="7445586" y="1269670"/>
            <a:ext cx="3266191" cy="4734805"/>
            <a:chOff x="3429864" y="1229853"/>
            <a:chExt cx="3266191" cy="473480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1C727EE-1CF6-A09F-054E-2B72B5FF67B8}"/>
                </a:ext>
              </a:extLst>
            </p:cNvPr>
            <p:cNvCxnSpPr>
              <a:cxnSpLocks/>
              <a:stCxn id="14" idx="3"/>
              <a:endCxn id="74" idx="2"/>
            </p:cNvCxnSpPr>
            <p:nvPr/>
          </p:nvCxnSpPr>
          <p:spPr>
            <a:xfrm>
              <a:off x="3803364" y="3589639"/>
              <a:ext cx="187971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1A4D63-7EDC-FDFF-E905-F3FA70DAD7A5}"/>
                </a:ext>
              </a:extLst>
            </p:cNvPr>
            <p:cNvSpPr/>
            <p:nvPr/>
          </p:nvSpPr>
          <p:spPr>
            <a:xfrm>
              <a:off x="5683081" y="3132439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9FF39A-5B60-931C-909B-CC77BD16C181}"/>
                </a:ext>
              </a:extLst>
            </p:cNvPr>
            <p:cNvCxnSpPr>
              <a:cxnSpLocks/>
              <a:stCxn id="29" idx="0"/>
              <a:endCxn id="74" idx="4"/>
            </p:cNvCxnSpPr>
            <p:nvPr/>
          </p:nvCxnSpPr>
          <p:spPr>
            <a:xfrm flipH="1" flipV="1">
              <a:off x="6140281" y="4046839"/>
              <a:ext cx="8111" cy="13022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0359D4D-61E2-57FD-4D5E-11F73AB3C1DA}"/>
                </a:ext>
              </a:extLst>
            </p:cNvPr>
            <p:cNvCxnSpPr>
              <a:cxnSpLocks/>
              <a:stCxn id="74" idx="0"/>
              <a:endCxn id="5" idx="2"/>
            </p:cNvCxnSpPr>
            <p:nvPr/>
          </p:nvCxnSpPr>
          <p:spPr>
            <a:xfrm flipV="1">
              <a:off x="6140281" y="1845406"/>
              <a:ext cx="5226" cy="12870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14BA36-3FF0-CE69-83AF-5A9AF40A3657}"/>
                    </a:ext>
                  </a:extLst>
                </p:cNvPr>
                <p:cNvSpPr txBox="1"/>
                <p:nvPr/>
              </p:nvSpPr>
              <p:spPr>
                <a:xfrm>
                  <a:off x="4532748" y="3661667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14BA36-3FF0-CE69-83AF-5A9AF40A3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748" y="3661667"/>
                  <a:ext cx="4209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A1584-785B-DB5E-AC34-F63A5E292EE8}"/>
                    </a:ext>
                  </a:extLst>
                </p:cNvPr>
                <p:cNvSpPr txBox="1"/>
                <p:nvPr/>
              </p:nvSpPr>
              <p:spPr>
                <a:xfrm>
                  <a:off x="6230417" y="2094721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A1584-785B-DB5E-AC34-F63A5E292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417" y="2094721"/>
                  <a:ext cx="455446" cy="398507"/>
                </a:xfrm>
                <a:prstGeom prst="rect">
                  <a:avLst/>
                </a:prstGeom>
                <a:blipFill>
                  <a:blip r:embed="rId5"/>
                  <a:stretch>
                    <a:fillRect l="-16000" r="-4000" b="-1818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68D1DE-4E09-6F79-6E29-F702A85F7428}"/>
                    </a:ext>
                  </a:extLst>
                </p:cNvPr>
                <p:cNvSpPr txBox="1"/>
                <p:nvPr/>
              </p:nvSpPr>
              <p:spPr>
                <a:xfrm>
                  <a:off x="6249651" y="4496694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68D1DE-4E09-6F79-6E29-F702A85F7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651" y="4496694"/>
                  <a:ext cx="44640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438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1BDC73-E4C3-FEC7-C8A3-2C58CD6AD73B}"/>
                    </a:ext>
                  </a:extLst>
                </p:cNvPr>
                <p:cNvSpPr txBox="1"/>
                <p:nvPr/>
              </p:nvSpPr>
              <p:spPr>
                <a:xfrm>
                  <a:off x="3429864" y="3281862"/>
                  <a:ext cx="37350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PH" sz="4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1BDC73-E4C3-FEC7-C8A3-2C58CD6AD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864" y="3281862"/>
                  <a:ext cx="373500" cy="615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C66C9C-2F75-74DD-869D-09676600D7A6}"/>
                    </a:ext>
                  </a:extLst>
                </p:cNvPr>
                <p:cNvSpPr txBox="1"/>
                <p:nvPr/>
              </p:nvSpPr>
              <p:spPr>
                <a:xfrm>
                  <a:off x="5942406" y="5349105"/>
                  <a:ext cx="41197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PH" sz="4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C66C9C-2F75-74DD-869D-09676600D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406" y="5349105"/>
                  <a:ext cx="411972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85B761-442F-6732-872C-1167B0CD312E}"/>
                    </a:ext>
                  </a:extLst>
                </p:cNvPr>
                <p:cNvSpPr txBox="1"/>
                <p:nvPr/>
              </p:nvSpPr>
              <p:spPr>
                <a:xfrm>
                  <a:off x="5934712" y="1229853"/>
                  <a:ext cx="421589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PH" sz="4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85B761-442F-6732-872C-1167B0CD3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712" y="1229853"/>
                  <a:ext cx="421589" cy="6155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33D177-D0C3-ACA8-0C2C-171FB95C597C}"/>
              </a:ext>
            </a:extLst>
          </p:cNvPr>
          <p:cNvSpPr txBox="1"/>
          <p:nvPr/>
        </p:nvSpPr>
        <p:spPr>
          <a:xfrm>
            <a:off x="393853" y="1466910"/>
            <a:ext cx="6111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Many applications have temporal dependencies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Meaning that the current output depends not only on the current input, but also on a memory element which takes into account past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B6D54-0301-A442-6BC4-D84489FC1E41}"/>
              </a:ext>
            </a:extLst>
          </p:cNvPr>
          <p:cNvSpPr txBox="1"/>
          <p:nvPr/>
        </p:nvSpPr>
        <p:spPr>
          <a:xfrm>
            <a:off x="393853" y="3901990"/>
            <a:ext cx="5423814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cases like these,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we need to use RNNs</a:t>
            </a:r>
          </a:p>
        </p:txBody>
      </p:sp>
    </p:spTree>
    <p:extLst>
      <p:ext uri="{BB962C8B-B14F-4D97-AF65-F5344CB8AC3E}">
        <p14:creationId xmlns:p14="http://schemas.microsoft.com/office/powerpoint/2010/main" val="269314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Networks</a:t>
            </a:r>
            <a:endParaRPr lang="en-PH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7FCF-0A60-74A3-174A-8E244CA953E9}"/>
              </a:ext>
            </a:extLst>
          </p:cNvPr>
          <p:cNvSpPr txBox="1"/>
          <p:nvPr/>
        </p:nvSpPr>
        <p:spPr>
          <a:xfrm>
            <a:off x="699988" y="1259246"/>
            <a:ext cx="10980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 good example for the use of RNN is </a:t>
            </a:r>
            <a:r>
              <a:rPr lang="en-US" sz="2400" b="1" dirty="0">
                <a:solidFill>
                  <a:srgbClr val="0070C0"/>
                </a:solidFill>
              </a:rPr>
              <a:t>predicting the next word in a sentence</a:t>
            </a:r>
            <a:endParaRPr lang="en-PH" sz="2400" b="1" dirty="0">
              <a:solidFill>
                <a:srgbClr val="0070C0"/>
              </a:solidFill>
            </a:endParaRPr>
          </a:p>
        </p:txBody>
      </p:sp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D05F7F3D-1D69-C9DF-13D9-BAC3525C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0" y="2001386"/>
            <a:ext cx="7915275" cy="1809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F8FFD-B514-88F3-4749-DF43592A2C96}"/>
              </a:ext>
            </a:extLst>
          </p:cNvPr>
          <p:cNvSpPr txBox="1"/>
          <p:nvPr/>
        </p:nvSpPr>
        <p:spPr>
          <a:xfrm>
            <a:off x="1218454" y="4496524"/>
            <a:ext cx="9755086" cy="830997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Predicting the next word typically requires looking at the last few words rather that only the current word</a:t>
            </a:r>
            <a:endParaRPr lang="en-P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78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Networks</a:t>
            </a:r>
            <a:endParaRPr lang="en-PH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7FCF-0A60-74A3-174A-8E244CA953E9}"/>
              </a:ext>
            </a:extLst>
          </p:cNvPr>
          <p:cNvSpPr txBox="1"/>
          <p:nvPr/>
        </p:nvSpPr>
        <p:spPr>
          <a:xfrm>
            <a:off x="699988" y="1259246"/>
            <a:ext cx="1098063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Other applications that use RNNs include: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Sentiment Analysis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Speech Recognition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2800" dirty="0"/>
              <a:t>Time Series Prediction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2800" dirty="0"/>
              <a:t>Gesture Recognition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38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374EF-B5FE-7344-0D80-94EB6D1E7124}"/>
              </a:ext>
            </a:extLst>
          </p:cNvPr>
          <p:cNvSpPr txBox="1">
            <a:spLocks/>
          </p:cNvSpPr>
          <p:nvPr/>
        </p:nvSpPr>
        <p:spPr>
          <a:xfrm>
            <a:off x="663772" y="3083565"/>
            <a:ext cx="11169252" cy="450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There are however, two fundamental differences between RNNs and Feed Forward NNs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5023D1-BF45-2D45-FBFA-00D69185433F}"/>
              </a:ext>
            </a:extLst>
          </p:cNvPr>
          <p:cNvSpPr txBox="1">
            <a:spLocks/>
          </p:cNvSpPr>
          <p:nvPr/>
        </p:nvSpPr>
        <p:spPr>
          <a:xfrm>
            <a:off x="663772" y="1347847"/>
            <a:ext cx="11169252" cy="142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are based on the same principles behind feed forward neural networks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Just as feed forward neural networks, in the RNN network the inputs and outputs can also be many-to-many, many-to-one and one-to-many</a:t>
            </a:r>
          </a:p>
        </p:txBody>
      </p:sp>
    </p:spTree>
    <p:extLst>
      <p:ext uri="{BB962C8B-B14F-4D97-AF65-F5344CB8AC3E}">
        <p14:creationId xmlns:p14="http://schemas.microsoft.com/office/powerpoint/2010/main" val="1252539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374EF-B5FE-7344-0D80-94EB6D1E7124}"/>
              </a:ext>
            </a:extLst>
          </p:cNvPr>
          <p:cNvSpPr txBox="1">
            <a:spLocks/>
          </p:cNvSpPr>
          <p:nvPr/>
        </p:nvSpPr>
        <p:spPr>
          <a:xfrm>
            <a:off x="640831" y="1191265"/>
            <a:ext cx="11169252" cy="450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There are however, two fundamental differences between RNNs and Feed Forward NNs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924C0A-80AF-D894-5785-CA68747C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88560"/>
              </p:ext>
            </p:extLst>
          </p:nvPr>
        </p:nvGraphicFramePr>
        <p:xfrm>
          <a:off x="1708148" y="2166187"/>
          <a:ext cx="9042402" cy="30090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14134">
                  <a:extLst>
                    <a:ext uri="{9D8B030D-6E8A-4147-A177-3AD203B41FA5}">
                      <a16:colId xmlns:a16="http://schemas.microsoft.com/office/drawing/2014/main" val="1691346808"/>
                    </a:ext>
                  </a:extLst>
                </a:gridCol>
                <a:gridCol w="3014134">
                  <a:extLst>
                    <a:ext uri="{9D8B030D-6E8A-4147-A177-3AD203B41FA5}">
                      <a16:colId xmlns:a16="http://schemas.microsoft.com/office/drawing/2014/main" val="1598738204"/>
                    </a:ext>
                  </a:extLst>
                </a:gridCol>
                <a:gridCol w="3014134">
                  <a:extLst>
                    <a:ext uri="{9D8B030D-6E8A-4147-A177-3AD203B41FA5}">
                      <a16:colId xmlns:a16="http://schemas.microsoft.com/office/drawing/2014/main" val="1914975976"/>
                    </a:ext>
                  </a:extLst>
                </a:gridCol>
              </a:tblGrid>
              <a:tr h="67291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RNN</a:t>
                      </a:r>
                      <a:endParaRPr lang="en-PH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Feed Forward NN</a:t>
                      </a:r>
                      <a:endParaRPr lang="en-PH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984600"/>
                  </a:ext>
                </a:extLst>
              </a:tr>
              <a:tr h="1518499">
                <a:tc>
                  <a:txBody>
                    <a:bodyPr/>
                    <a:lstStyle/>
                    <a:p>
                      <a:r>
                        <a:rPr lang="en-US" b="1" dirty="0"/>
                        <a:t>Input and Output Process</a:t>
                      </a:r>
                      <a:endParaRPr lang="en-PH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input and the previous output to generate new output at each time step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single input and generates single output at each time step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994328"/>
                  </a:ext>
                </a:extLst>
              </a:tr>
              <a:tr h="817654">
                <a:tc>
                  <a:txBody>
                    <a:bodyPr/>
                    <a:lstStyle/>
                    <a:p>
                      <a:r>
                        <a:rPr lang="en-US" b="1" dirty="0"/>
                        <a:t>Memory Element</a:t>
                      </a:r>
                      <a:endParaRPr lang="en-PH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states to store output from previous time step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use memory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799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4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/>
              <p:nvPr/>
            </p:nvSpPr>
            <p:spPr>
              <a:xfrm>
                <a:off x="2853592" y="143130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92" y="1431304"/>
                <a:ext cx="55577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C3F60C-B89A-F3C6-6EBA-72D2057C9D44}"/>
              </a:ext>
            </a:extLst>
          </p:cNvPr>
          <p:cNvCxnSpPr>
            <a:cxnSpLocks/>
            <a:stCxn id="18" idx="6"/>
            <a:endCxn id="52" idx="1"/>
          </p:cNvCxnSpPr>
          <p:nvPr/>
        </p:nvCxnSpPr>
        <p:spPr>
          <a:xfrm>
            <a:off x="6553200" y="3187499"/>
            <a:ext cx="216882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FD2E7E-C6C0-6B4A-540A-4A6A6CE56579}"/>
                  </a:ext>
                </a:extLst>
              </p:cNvPr>
              <p:cNvSpPr txBox="1"/>
              <p:nvPr/>
            </p:nvSpPr>
            <p:spPr>
              <a:xfrm>
                <a:off x="7367438" y="3231433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FD2E7E-C6C0-6B4A-540A-4A6A6CE5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38" y="3231433"/>
                <a:ext cx="462434" cy="369332"/>
              </a:xfrm>
              <a:prstGeom prst="rect">
                <a:avLst/>
              </a:prstGeom>
              <a:blipFill>
                <a:blip r:embed="rId5"/>
                <a:stretch>
                  <a:fillRect l="-16000" r="-5333" b="-147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7BD762-2B89-6AA5-281B-D0DBFCF3A53A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>
            <a:off x="3372724" y="2761494"/>
            <a:ext cx="2266076" cy="4260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832189-ED57-8555-5DDD-B318962C45C8}"/>
                  </a:ext>
                </a:extLst>
              </p:cNvPr>
              <p:cNvSpPr txBox="1"/>
              <p:nvPr/>
            </p:nvSpPr>
            <p:spPr>
              <a:xfrm>
                <a:off x="4356452" y="1994494"/>
                <a:ext cx="4553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832189-ED57-8555-5DDD-B318962C4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452" y="1994494"/>
                <a:ext cx="455316" cy="369332"/>
              </a:xfrm>
              <a:prstGeom prst="rect">
                <a:avLst/>
              </a:prstGeom>
              <a:blipFill>
                <a:blip r:embed="rId6"/>
                <a:stretch>
                  <a:fillRect l="-16216" r="-5405"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D214DDF-78B9-3567-21A6-5A7F9796C31F}"/>
              </a:ext>
            </a:extLst>
          </p:cNvPr>
          <p:cNvSpPr/>
          <p:nvPr/>
        </p:nvSpPr>
        <p:spPr>
          <a:xfrm>
            <a:off x="5638800" y="273029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75E14-272E-CCB2-A981-8B902FA2E815}"/>
                  </a:ext>
                </a:extLst>
              </p:cNvPr>
              <p:cNvSpPr txBox="1"/>
              <p:nvPr/>
            </p:nvSpPr>
            <p:spPr>
              <a:xfrm>
                <a:off x="2831222" y="2484495"/>
                <a:ext cx="54150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75E14-272E-CCB2-A981-8B902FA2E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222" y="2484495"/>
                <a:ext cx="5415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7449A-31F0-D1A7-E532-673FEE9924DA}"/>
                  </a:ext>
                </a:extLst>
              </p:cNvPr>
              <p:cNvSpPr txBox="1"/>
              <p:nvPr/>
            </p:nvSpPr>
            <p:spPr>
              <a:xfrm>
                <a:off x="2824085" y="3421467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7449A-31F0-D1A7-E532-673FEE992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085" y="3421467"/>
                <a:ext cx="55577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7A7F8-4DFD-BEE8-55C7-FE9BC28F2218}"/>
                  </a:ext>
                </a:extLst>
              </p:cNvPr>
              <p:cNvSpPr txBox="1"/>
              <p:nvPr/>
            </p:nvSpPr>
            <p:spPr>
              <a:xfrm>
                <a:off x="2829226" y="4334402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7A7F8-4DFD-BEE8-55C7-FE9BC28F2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26" y="4334402"/>
                <a:ext cx="55577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A20A2-5DB7-00BE-2650-733624006801}"/>
              </a:ext>
            </a:extLst>
          </p:cNvPr>
          <p:cNvCxnSpPr>
            <a:cxnSpLocks/>
            <a:stCxn id="8" idx="3"/>
            <a:endCxn id="18" idx="2"/>
          </p:cNvCxnSpPr>
          <p:nvPr/>
        </p:nvCxnSpPr>
        <p:spPr>
          <a:xfrm>
            <a:off x="3409367" y="1708303"/>
            <a:ext cx="2229433" cy="14791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89DAE-AF7B-CEDC-34E2-81C22ECB0B78}"/>
              </a:ext>
            </a:extLst>
          </p:cNvPr>
          <p:cNvCxnSpPr>
            <a:cxnSpLocks/>
            <a:stCxn id="6" idx="3"/>
            <a:endCxn id="18" idx="2"/>
          </p:cNvCxnSpPr>
          <p:nvPr/>
        </p:nvCxnSpPr>
        <p:spPr>
          <a:xfrm flipV="1">
            <a:off x="3379860" y="3187499"/>
            <a:ext cx="2258940" cy="5109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EA2857-B981-17E8-C495-F8E1F1735892}"/>
              </a:ext>
            </a:extLst>
          </p:cNvPr>
          <p:cNvCxnSpPr>
            <a:cxnSpLocks/>
            <a:stCxn id="7" idx="3"/>
            <a:endCxn id="18" idx="2"/>
          </p:cNvCxnSpPr>
          <p:nvPr/>
        </p:nvCxnSpPr>
        <p:spPr>
          <a:xfrm flipV="1">
            <a:off x="3385001" y="3187499"/>
            <a:ext cx="2253799" cy="1423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455E4-14D6-D081-E22D-46314812C0EA}"/>
                  </a:ext>
                </a:extLst>
              </p:cNvPr>
              <p:cNvSpPr txBox="1"/>
              <p:nvPr/>
            </p:nvSpPr>
            <p:spPr>
              <a:xfrm>
                <a:off x="3849159" y="2498477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455E4-14D6-D081-E22D-46314812C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59" y="2498477"/>
                <a:ext cx="462434" cy="369332"/>
              </a:xfrm>
              <a:prstGeom prst="rect">
                <a:avLst/>
              </a:prstGeom>
              <a:blipFill>
                <a:blip r:embed="rId10"/>
                <a:stretch>
                  <a:fillRect l="-14474" r="-3947" b="-15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67F5FD-A072-7800-D781-0A6233EDFF76}"/>
                  </a:ext>
                </a:extLst>
              </p:cNvPr>
              <p:cNvSpPr txBox="1"/>
              <p:nvPr/>
            </p:nvSpPr>
            <p:spPr>
              <a:xfrm>
                <a:off x="3818250" y="3109148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67F5FD-A072-7800-D781-0A6233ED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250" y="3109148"/>
                <a:ext cx="462434" cy="369332"/>
              </a:xfrm>
              <a:prstGeom prst="rect">
                <a:avLst/>
              </a:prstGeom>
              <a:blipFill>
                <a:blip r:embed="rId11"/>
                <a:stretch>
                  <a:fillRect l="-14474" r="-3947"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3A1B77-0862-A043-6642-C5F520BA3774}"/>
                  </a:ext>
                </a:extLst>
              </p:cNvPr>
              <p:cNvSpPr txBox="1"/>
              <p:nvPr/>
            </p:nvSpPr>
            <p:spPr>
              <a:xfrm>
                <a:off x="4125235" y="4164920"/>
                <a:ext cx="44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3A1B77-0862-A043-6642-C5F520BA3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235" y="4164920"/>
                <a:ext cx="449290" cy="369332"/>
              </a:xfrm>
              <a:prstGeom prst="rect">
                <a:avLst/>
              </a:prstGeom>
              <a:blipFill>
                <a:blip r:embed="rId12"/>
                <a:stretch>
                  <a:fillRect l="-16438" r="-5479"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F3D3F4-E839-0738-2C9B-2AF73CC33175}"/>
                  </a:ext>
                </a:extLst>
              </p:cNvPr>
              <p:cNvSpPr txBox="1"/>
              <p:nvPr/>
            </p:nvSpPr>
            <p:spPr>
              <a:xfrm>
                <a:off x="8722026" y="2910500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F3D3F4-E839-0738-2C9B-2AF73CC3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026" y="2910500"/>
                <a:ext cx="55577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26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37" grpId="0"/>
      <p:bldP spid="18" grpId="0" animBg="1"/>
      <p:bldP spid="5" grpId="0"/>
      <p:bldP spid="6" grpId="0"/>
      <p:bldP spid="7" grpId="0"/>
      <p:bldP spid="49" grpId="0"/>
      <p:bldP spid="50" grpId="0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/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/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/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9D175E6-F021-2194-9D91-B14369F98F3F}"/>
              </a:ext>
            </a:extLst>
          </p:cNvPr>
          <p:cNvSpPr/>
          <p:nvPr/>
        </p:nvSpPr>
        <p:spPr>
          <a:xfrm>
            <a:off x="8319930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4D0E9E-B35D-7A92-8F5F-C3AFF4A332FF}"/>
              </a:ext>
            </a:extLst>
          </p:cNvPr>
          <p:cNvGrpSpPr/>
          <p:nvPr/>
        </p:nvGrpSpPr>
        <p:grpSpPr>
          <a:xfrm>
            <a:off x="3793219" y="4199479"/>
            <a:ext cx="579252" cy="1280378"/>
            <a:chOff x="3793219" y="4199479"/>
            <a:chExt cx="579252" cy="12803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E44F23-F703-CE70-F744-59CE7585CD50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V="1">
              <a:off x="3793219" y="4199479"/>
              <a:ext cx="0" cy="12803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/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B3D5A4-77BB-887A-8738-8CC9B2DAD9F1}"/>
              </a:ext>
            </a:extLst>
          </p:cNvPr>
          <p:cNvGrpSpPr/>
          <p:nvPr/>
        </p:nvGrpSpPr>
        <p:grpSpPr>
          <a:xfrm>
            <a:off x="6299844" y="4193564"/>
            <a:ext cx="579251" cy="1268700"/>
            <a:chOff x="6299844" y="4193564"/>
            <a:chExt cx="579251" cy="12687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A41DB2-0981-1524-363B-A115D29C0A06}"/>
                </a:ext>
              </a:extLst>
            </p:cNvPr>
            <p:cNvCxnSpPr>
              <a:cxnSpLocks/>
              <a:stCxn id="9" idx="0"/>
              <a:endCxn id="22" idx="4"/>
            </p:cNvCxnSpPr>
            <p:nvPr/>
          </p:nvCxnSpPr>
          <p:spPr>
            <a:xfrm flipH="1" flipV="1">
              <a:off x="6299844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/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E15929-D295-9F97-1033-FEAAEBC52300}"/>
              </a:ext>
            </a:extLst>
          </p:cNvPr>
          <p:cNvGrpSpPr/>
          <p:nvPr/>
        </p:nvGrpSpPr>
        <p:grpSpPr>
          <a:xfrm>
            <a:off x="8767539" y="4193564"/>
            <a:ext cx="588841" cy="1268700"/>
            <a:chOff x="8767539" y="4193564"/>
            <a:chExt cx="588841" cy="12687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86780B-803A-33D3-2426-4A18D12E955E}"/>
                </a:ext>
              </a:extLst>
            </p:cNvPr>
            <p:cNvCxnSpPr>
              <a:cxnSpLocks/>
              <a:stCxn id="10" idx="0"/>
              <a:endCxn id="26" idx="4"/>
            </p:cNvCxnSpPr>
            <p:nvPr/>
          </p:nvCxnSpPr>
          <p:spPr>
            <a:xfrm flipV="1">
              <a:off x="8767539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/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438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264B36-7852-7188-6E8E-BEA686B3FC1B}"/>
              </a:ext>
            </a:extLst>
          </p:cNvPr>
          <p:cNvGrpSpPr/>
          <p:nvPr/>
        </p:nvGrpSpPr>
        <p:grpSpPr>
          <a:xfrm>
            <a:off x="3793219" y="1756184"/>
            <a:ext cx="583773" cy="1528895"/>
            <a:chOff x="3793219" y="1756184"/>
            <a:chExt cx="583773" cy="152889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F78575-C8C8-2FA7-B41E-AC8F123BD454}"/>
                </a:ext>
              </a:extLst>
            </p:cNvPr>
            <p:cNvCxnSpPr>
              <a:cxnSpLocks/>
              <a:stCxn id="18" idx="0"/>
              <a:endCxn id="55" idx="2"/>
            </p:cNvCxnSpPr>
            <p:nvPr/>
          </p:nvCxnSpPr>
          <p:spPr>
            <a:xfrm flipV="1">
              <a:off x="3793219" y="1756184"/>
              <a:ext cx="9591" cy="15288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/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blipFill>
                  <a:blip r:embed="rId10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7F41AB-7E14-C6AC-9E3B-A40B08BE724C}"/>
              </a:ext>
            </a:extLst>
          </p:cNvPr>
          <p:cNvGrpSpPr/>
          <p:nvPr/>
        </p:nvGrpSpPr>
        <p:grpSpPr>
          <a:xfrm>
            <a:off x="6294764" y="1779467"/>
            <a:ext cx="593373" cy="1499697"/>
            <a:chOff x="6294764" y="1779467"/>
            <a:chExt cx="593373" cy="14996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CB1F1D-977A-D914-FE45-7E000BC6445E}"/>
                </a:ext>
              </a:extLst>
            </p:cNvPr>
            <p:cNvCxnSpPr>
              <a:cxnSpLocks/>
              <a:stCxn id="22" idx="0"/>
              <a:endCxn id="58" idx="2"/>
            </p:cNvCxnSpPr>
            <p:nvPr/>
          </p:nvCxnSpPr>
          <p:spPr>
            <a:xfrm flipH="1" flipV="1">
              <a:off x="6294764" y="1779467"/>
              <a:ext cx="5080" cy="1499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/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blipFill>
                  <a:blip r:embed="rId11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468141-0A2C-16C7-143F-C5BB935959C0}"/>
              </a:ext>
            </a:extLst>
          </p:cNvPr>
          <p:cNvGrpSpPr/>
          <p:nvPr/>
        </p:nvGrpSpPr>
        <p:grpSpPr>
          <a:xfrm>
            <a:off x="8777130" y="1797892"/>
            <a:ext cx="557770" cy="1481272"/>
            <a:chOff x="8777130" y="1797892"/>
            <a:chExt cx="557770" cy="14812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93CB3D-9E02-B9BD-2357-6103041D2A7E}"/>
                </a:ext>
              </a:extLst>
            </p:cNvPr>
            <p:cNvCxnSpPr>
              <a:cxnSpLocks/>
              <a:stCxn id="26" idx="0"/>
              <a:endCxn id="62" idx="2"/>
            </p:cNvCxnSpPr>
            <p:nvPr/>
          </p:nvCxnSpPr>
          <p:spPr>
            <a:xfrm flipV="1">
              <a:off x="8777130" y="1797892"/>
              <a:ext cx="0" cy="1481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/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blipFill>
                  <a:blip r:embed="rId12"/>
                  <a:stretch>
                    <a:fillRect l="-16216" r="-5405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9F217C-51AB-D304-16C2-00DBAA51EBE3}"/>
              </a:ext>
            </a:extLst>
          </p:cNvPr>
          <p:cNvGrpSpPr/>
          <p:nvPr/>
        </p:nvGrpSpPr>
        <p:grpSpPr>
          <a:xfrm>
            <a:off x="4250419" y="3736364"/>
            <a:ext cx="1592225" cy="426702"/>
            <a:chOff x="4250419" y="3736364"/>
            <a:chExt cx="1592225" cy="4267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C3F60C-B89A-F3C6-6EBA-72D2057C9D44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250419" y="3736364"/>
              <a:ext cx="1592225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/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714" r="-142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944F03-52E3-53FB-F312-D8E6F72BB907}"/>
              </a:ext>
            </a:extLst>
          </p:cNvPr>
          <p:cNvGrpSpPr/>
          <p:nvPr/>
        </p:nvGrpSpPr>
        <p:grpSpPr>
          <a:xfrm>
            <a:off x="6757044" y="3736364"/>
            <a:ext cx="1562886" cy="407481"/>
            <a:chOff x="6757044" y="3736364"/>
            <a:chExt cx="1562886" cy="40748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A8DCB3-173D-0680-7215-05F714AE110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757044" y="3736364"/>
              <a:ext cx="15628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/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A699B4A-B340-5131-EE1B-78685BC478F4}"/>
              </a:ext>
            </a:extLst>
          </p:cNvPr>
          <p:cNvGrpSpPr/>
          <p:nvPr/>
        </p:nvGrpSpPr>
        <p:grpSpPr>
          <a:xfrm>
            <a:off x="1554876" y="3736364"/>
            <a:ext cx="1781143" cy="428025"/>
            <a:chOff x="1554876" y="3736364"/>
            <a:chExt cx="1781143" cy="4280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BD762-2B89-6AA5-281B-D0DBFCF3A53A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554876" y="3736364"/>
              <a:ext cx="1781143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/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7391" r="-1449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94082B9-FAEA-8C52-A2D5-8A13B908ECCF}"/>
              </a:ext>
            </a:extLst>
          </p:cNvPr>
          <p:cNvGrpSpPr/>
          <p:nvPr/>
        </p:nvGrpSpPr>
        <p:grpSpPr>
          <a:xfrm>
            <a:off x="3336019" y="3142621"/>
            <a:ext cx="1160241" cy="1056858"/>
            <a:chOff x="3336019" y="3142621"/>
            <a:chExt cx="1160241" cy="105685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214DDF-78B9-3567-21A6-5A7F9796C31F}"/>
                </a:ext>
              </a:extLst>
            </p:cNvPr>
            <p:cNvSpPr/>
            <p:nvPr/>
          </p:nvSpPr>
          <p:spPr>
            <a:xfrm>
              <a:off x="3336019" y="3285079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/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E258DD-581B-4159-A698-ADAE38B60247}"/>
              </a:ext>
            </a:extLst>
          </p:cNvPr>
          <p:cNvGrpSpPr/>
          <p:nvPr/>
        </p:nvGrpSpPr>
        <p:grpSpPr>
          <a:xfrm>
            <a:off x="5842644" y="3142621"/>
            <a:ext cx="1517063" cy="1050943"/>
            <a:chOff x="5842644" y="3142621"/>
            <a:chExt cx="1517063" cy="1050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1915F8-D6A9-8FD6-4520-F61E83B443C9}"/>
                </a:ext>
              </a:extLst>
            </p:cNvPr>
            <p:cNvSpPr/>
            <p:nvPr/>
          </p:nvSpPr>
          <p:spPr>
            <a:xfrm>
              <a:off x="5842644" y="3279164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/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1321" r="-5660" b="-1666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/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/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blipFill>
                <a:blip r:embed="rId19"/>
                <a:stretch>
                  <a:fillRect l="-23077" r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/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blipFill>
                <a:blip r:embed="rId20"/>
                <a:stretch>
                  <a:fillRect l="-23077" r="-2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9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6" grpId="0" animBg="1"/>
      <p:bldP spid="55" grpId="0"/>
      <p:bldP spid="58" grpId="0"/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/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/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/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9D175E6-F021-2194-9D91-B14369F98F3F}"/>
              </a:ext>
            </a:extLst>
          </p:cNvPr>
          <p:cNvSpPr/>
          <p:nvPr/>
        </p:nvSpPr>
        <p:spPr>
          <a:xfrm>
            <a:off x="8319930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4D0E9E-B35D-7A92-8F5F-C3AFF4A332FF}"/>
              </a:ext>
            </a:extLst>
          </p:cNvPr>
          <p:cNvGrpSpPr/>
          <p:nvPr/>
        </p:nvGrpSpPr>
        <p:grpSpPr>
          <a:xfrm>
            <a:off x="3793219" y="4199479"/>
            <a:ext cx="579252" cy="1280378"/>
            <a:chOff x="3793219" y="4199479"/>
            <a:chExt cx="579252" cy="12803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E44F23-F703-CE70-F744-59CE7585CD50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V="1">
              <a:off x="3793219" y="4199479"/>
              <a:ext cx="0" cy="12803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/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B3D5A4-77BB-887A-8738-8CC9B2DAD9F1}"/>
              </a:ext>
            </a:extLst>
          </p:cNvPr>
          <p:cNvGrpSpPr/>
          <p:nvPr/>
        </p:nvGrpSpPr>
        <p:grpSpPr>
          <a:xfrm>
            <a:off x="6299844" y="4193564"/>
            <a:ext cx="579251" cy="1268700"/>
            <a:chOff x="6299844" y="4193564"/>
            <a:chExt cx="579251" cy="12687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A41DB2-0981-1524-363B-A115D29C0A06}"/>
                </a:ext>
              </a:extLst>
            </p:cNvPr>
            <p:cNvCxnSpPr>
              <a:cxnSpLocks/>
              <a:stCxn id="9" idx="0"/>
              <a:endCxn id="22" idx="4"/>
            </p:cNvCxnSpPr>
            <p:nvPr/>
          </p:nvCxnSpPr>
          <p:spPr>
            <a:xfrm flipH="1" flipV="1">
              <a:off x="6299844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/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E15929-D295-9F97-1033-FEAAEBC52300}"/>
              </a:ext>
            </a:extLst>
          </p:cNvPr>
          <p:cNvGrpSpPr/>
          <p:nvPr/>
        </p:nvGrpSpPr>
        <p:grpSpPr>
          <a:xfrm>
            <a:off x="8767539" y="4193564"/>
            <a:ext cx="588841" cy="1268700"/>
            <a:chOff x="8767539" y="4193564"/>
            <a:chExt cx="588841" cy="12687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86780B-803A-33D3-2426-4A18D12E955E}"/>
                </a:ext>
              </a:extLst>
            </p:cNvPr>
            <p:cNvCxnSpPr>
              <a:cxnSpLocks/>
              <a:stCxn id="10" idx="0"/>
              <a:endCxn id="26" idx="4"/>
            </p:cNvCxnSpPr>
            <p:nvPr/>
          </p:nvCxnSpPr>
          <p:spPr>
            <a:xfrm flipV="1">
              <a:off x="8767539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/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438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264B36-7852-7188-6E8E-BEA686B3FC1B}"/>
              </a:ext>
            </a:extLst>
          </p:cNvPr>
          <p:cNvGrpSpPr/>
          <p:nvPr/>
        </p:nvGrpSpPr>
        <p:grpSpPr>
          <a:xfrm>
            <a:off x="3793219" y="1756184"/>
            <a:ext cx="583773" cy="1528895"/>
            <a:chOff x="3793219" y="1756184"/>
            <a:chExt cx="583773" cy="152889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F78575-C8C8-2FA7-B41E-AC8F123BD454}"/>
                </a:ext>
              </a:extLst>
            </p:cNvPr>
            <p:cNvCxnSpPr>
              <a:cxnSpLocks/>
              <a:stCxn id="18" idx="0"/>
              <a:endCxn id="55" idx="2"/>
            </p:cNvCxnSpPr>
            <p:nvPr/>
          </p:nvCxnSpPr>
          <p:spPr>
            <a:xfrm flipV="1">
              <a:off x="3793219" y="1756184"/>
              <a:ext cx="9591" cy="15288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/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blipFill>
                  <a:blip r:embed="rId10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7F41AB-7E14-C6AC-9E3B-A40B08BE724C}"/>
              </a:ext>
            </a:extLst>
          </p:cNvPr>
          <p:cNvGrpSpPr/>
          <p:nvPr/>
        </p:nvGrpSpPr>
        <p:grpSpPr>
          <a:xfrm>
            <a:off x="6294764" y="1779467"/>
            <a:ext cx="593373" cy="1499697"/>
            <a:chOff x="6294764" y="1779467"/>
            <a:chExt cx="593373" cy="14996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CB1F1D-977A-D914-FE45-7E000BC6445E}"/>
                </a:ext>
              </a:extLst>
            </p:cNvPr>
            <p:cNvCxnSpPr>
              <a:cxnSpLocks/>
              <a:stCxn id="22" idx="0"/>
              <a:endCxn id="58" idx="2"/>
            </p:cNvCxnSpPr>
            <p:nvPr/>
          </p:nvCxnSpPr>
          <p:spPr>
            <a:xfrm flipH="1" flipV="1">
              <a:off x="6294764" y="1779467"/>
              <a:ext cx="5080" cy="1499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/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blipFill>
                  <a:blip r:embed="rId11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468141-0A2C-16C7-143F-C5BB935959C0}"/>
              </a:ext>
            </a:extLst>
          </p:cNvPr>
          <p:cNvGrpSpPr/>
          <p:nvPr/>
        </p:nvGrpSpPr>
        <p:grpSpPr>
          <a:xfrm>
            <a:off x="8777130" y="1797892"/>
            <a:ext cx="557770" cy="1481272"/>
            <a:chOff x="8777130" y="1797892"/>
            <a:chExt cx="557770" cy="14812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93CB3D-9E02-B9BD-2357-6103041D2A7E}"/>
                </a:ext>
              </a:extLst>
            </p:cNvPr>
            <p:cNvCxnSpPr>
              <a:cxnSpLocks/>
              <a:stCxn id="26" idx="0"/>
              <a:endCxn id="62" idx="2"/>
            </p:cNvCxnSpPr>
            <p:nvPr/>
          </p:nvCxnSpPr>
          <p:spPr>
            <a:xfrm flipV="1">
              <a:off x="8777130" y="1797892"/>
              <a:ext cx="0" cy="1481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/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blipFill>
                  <a:blip r:embed="rId12"/>
                  <a:stretch>
                    <a:fillRect l="-16216" r="-5405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9F217C-51AB-D304-16C2-00DBAA51EBE3}"/>
              </a:ext>
            </a:extLst>
          </p:cNvPr>
          <p:cNvGrpSpPr/>
          <p:nvPr/>
        </p:nvGrpSpPr>
        <p:grpSpPr>
          <a:xfrm>
            <a:off x="4250419" y="3736364"/>
            <a:ext cx="1592225" cy="426702"/>
            <a:chOff x="4250419" y="3736364"/>
            <a:chExt cx="1592225" cy="4267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C3F60C-B89A-F3C6-6EBA-72D2057C9D44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250419" y="3736364"/>
              <a:ext cx="1592225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/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714" r="-142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944F03-52E3-53FB-F312-D8E6F72BB907}"/>
              </a:ext>
            </a:extLst>
          </p:cNvPr>
          <p:cNvGrpSpPr/>
          <p:nvPr/>
        </p:nvGrpSpPr>
        <p:grpSpPr>
          <a:xfrm>
            <a:off x="6757044" y="3736364"/>
            <a:ext cx="1562886" cy="407481"/>
            <a:chOff x="6757044" y="3736364"/>
            <a:chExt cx="1562886" cy="40748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A8DCB3-173D-0680-7215-05F714AE110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757044" y="3736364"/>
              <a:ext cx="15628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/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A699B4A-B340-5131-EE1B-78685BC478F4}"/>
              </a:ext>
            </a:extLst>
          </p:cNvPr>
          <p:cNvGrpSpPr/>
          <p:nvPr/>
        </p:nvGrpSpPr>
        <p:grpSpPr>
          <a:xfrm>
            <a:off x="1554876" y="3736364"/>
            <a:ext cx="1781143" cy="428025"/>
            <a:chOff x="1554876" y="3736364"/>
            <a:chExt cx="1781143" cy="4280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BD762-2B89-6AA5-281B-D0DBFCF3A53A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554876" y="3736364"/>
              <a:ext cx="1781143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/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7391" r="-1449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D214DDF-78B9-3567-21A6-5A7F9796C31F}"/>
              </a:ext>
            </a:extLst>
          </p:cNvPr>
          <p:cNvSpPr/>
          <p:nvPr/>
        </p:nvSpPr>
        <p:spPr>
          <a:xfrm>
            <a:off x="3336019" y="328507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C04EF4-4002-9CE4-9215-A4B69DB471C1}"/>
                  </a:ext>
                </a:extLst>
              </p:cNvPr>
              <p:cNvSpPr txBox="1"/>
              <p:nvPr/>
            </p:nvSpPr>
            <p:spPr>
              <a:xfrm>
                <a:off x="4145266" y="3142621"/>
                <a:ext cx="350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C04EF4-4002-9CE4-9215-A4B69DB47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66" y="3142621"/>
                <a:ext cx="350994" cy="369332"/>
              </a:xfrm>
              <a:prstGeom prst="rect">
                <a:avLst/>
              </a:prstGeom>
              <a:blipFill>
                <a:blip r:embed="rId16"/>
                <a:stretch>
                  <a:fillRect l="-20690" r="-6897" b="-15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D1915F8-D6A9-8FD6-4520-F61E83B443C9}"/>
              </a:ext>
            </a:extLst>
          </p:cNvPr>
          <p:cNvSpPr/>
          <p:nvPr/>
        </p:nvSpPr>
        <p:spPr>
          <a:xfrm>
            <a:off x="5842644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928697-3B7D-6A75-D1E4-5C9D9892E745}"/>
                  </a:ext>
                </a:extLst>
              </p:cNvPr>
              <p:cNvSpPr txBox="1"/>
              <p:nvPr/>
            </p:nvSpPr>
            <p:spPr>
              <a:xfrm>
                <a:off x="6710555" y="3142621"/>
                <a:ext cx="6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928697-3B7D-6A75-D1E4-5C9D9892E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555" y="3142621"/>
                <a:ext cx="649152" cy="369332"/>
              </a:xfrm>
              <a:prstGeom prst="rect">
                <a:avLst/>
              </a:prstGeom>
              <a:blipFill>
                <a:blip r:embed="rId17"/>
                <a:stretch>
                  <a:fillRect l="-11321" r="-5660" b="-1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/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/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blipFill>
                <a:blip r:embed="rId19"/>
                <a:stretch>
                  <a:fillRect l="-23077" r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/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blipFill>
                <a:blip r:embed="rId20"/>
                <a:stretch>
                  <a:fillRect l="-23077" r="-2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96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 Folded Model</a:t>
            </a:r>
            <a:endParaRPr lang="en-PH" sz="5000" b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568308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6140281" y="4046839"/>
            <a:ext cx="8111" cy="1302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6140281" y="1845406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7587098" y="343798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98" y="3437989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5068" r="-1370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6685863" y="3314879"/>
                <a:ext cx="3735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863" y="3314879"/>
                <a:ext cx="37350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4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ADEE7A-6EFA-550F-E891-B691EA8FC57F}"/>
              </a:ext>
            </a:extLst>
          </p:cNvPr>
          <p:cNvCxnSpPr>
            <a:stCxn id="74" idx="7"/>
            <a:endCxn id="74" idx="5"/>
          </p:cNvCxnSpPr>
          <p:nvPr/>
        </p:nvCxnSpPr>
        <p:spPr>
          <a:xfrm rot="16200000" flipH="1">
            <a:off x="6140281" y="3589639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4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" grpId="0"/>
      <p:bldP spid="12" grpId="0"/>
      <p:bldP spid="13" grpId="0"/>
      <p:bldP spid="14" grpId="0"/>
      <p:bldP spid="29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 Unfolded Model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/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9D175E6-F021-2194-9D91-B14369F98F3F}"/>
              </a:ext>
            </a:extLst>
          </p:cNvPr>
          <p:cNvSpPr/>
          <p:nvPr/>
        </p:nvSpPr>
        <p:spPr>
          <a:xfrm>
            <a:off x="8319930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E15929-D295-9F97-1033-FEAAEBC52300}"/>
              </a:ext>
            </a:extLst>
          </p:cNvPr>
          <p:cNvGrpSpPr/>
          <p:nvPr/>
        </p:nvGrpSpPr>
        <p:grpSpPr>
          <a:xfrm>
            <a:off x="8767539" y="4193564"/>
            <a:ext cx="588841" cy="1268700"/>
            <a:chOff x="8767539" y="4193564"/>
            <a:chExt cx="588841" cy="12687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86780B-803A-33D3-2426-4A18D12E955E}"/>
                </a:ext>
              </a:extLst>
            </p:cNvPr>
            <p:cNvCxnSpPr>
              <a:cxnSpLocks/>
              <a:stCxn id="10" idx="0"/>
              <a:endCxn id="26" idx="4"/>
            </p:cNvCxnSpPr>
            <p:nvPr/>
          </p:nvCxnSpPr>
          <p:spPr>
            <a:xfrm flipV="1">
              <a:off x="8767539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/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6438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264B36-7852-7188-6E8E-BEA686B3FC1B}"/>
              </a:ext>
            </a:extLst>
          </p:cNvPr>
          <p:cNvGrpSpPr/>
          <p:nvPr/>
        </p:nvGrpSpPr>
        <p:grpSpPr>
          <a:xfrm>
            <a:off x="3793219" y="1756184"/>
            <a:ext cx="583773" cy="1528895"/>
            <a:chOff x="3793219" y="1756184"/>
            <a:chExt cx="583773" cy="152889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F78575-C8C8-2FA7-B41E-AC8F123BD454}"/>
                </a:ext>
              </a:extLst>
            </p:cNvPr>
            <p:cNvCxnSpPr>
              <a:cxnSpLocks/>
              <a:stCxn id="18" idx="0"/>
              <a:endCxn id="55" idx="2"/>
            </p:cNvCxnSpPr>
            <p:nvPr/>
          </p:nvCxnSpPr>
          <p:spPr>
            <a:xfrm flipV="1">
              <a:off x="3793219" y="1756184"/>
              <a:ext cx="9591" cy="15288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/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blipFill>
                  <a:blip r:embed="rId6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7F41AB-7E14-C6AC-9E3B-A40B08BE724C}"/>
              </a:ext>
            </a:extLst>
          </p:cNvPr>
          <p:cNvGrpSpPr/>
          <p:nvPr/>
        </p:nvGrpSpPr>
        <p:grpSpPr>
          <a:xfrm>
            <a:off x="6294764" y="1779467"/>
            <a:ext cx="593373" cy="1499697"/>
            <a:chOff x="6294764" y="1779467"/>
            <a:chExt cx="593373" cy="14996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CB1F1D-977A-D914-FE45-7E000BC6445E}"/>
                </a:ext>
              </a:extLst>
            </p:cNvPr>
            <p:cNvCxnSpPr>
              <a:cxnSpLocks/>
              <a:stCxn id="22" idx="0"/>
              <a:endCxn id="58" idx="2"/>
            </p:cNvCxnSpPr>
            <p:nvPr/>
          </p:nvCxnSpPr>
          <p:spPr>
            <a:xfrm flipH="1" flipV="1">
              <a:off x="6294764" y="1779467"/>
              <a:ext cx="5080" cy="1499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/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blipFill>
                  <a:blip r:embed="rId7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468141-0A2C-16C7-143F-C5BB935959C0}"/>
              </a:ext>
            </a:extLst>
          </p:cNvPr>
          <p:cNvGrpSpPr/>
          <p:nvPr/>
        </p:nvGrpSpPr>
        <p:grpSpPr>
          <a:xfrm>
            <a:off x="8777130" y="1797892"/>
            <a:ext cx="557770" cy="1481272"/>
            <a:chOff x="8777130" y="1797892"/>
            <a:chExt cx="557770" cy="14812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93CB3D-9E02-B9BD-2357-6103041D2A7E}"/>
                </a:ext>
              </a:extLst>
            </p:cNvPr>
            <p:cNvCxnSpPr>
              <a:cxnSpLocks/>
              <a:stCxn id="26" idx="0"/>
              <a:endCxn id="62" idx="2"/>
            </p:cNvCxnSpPr>
            <p:nvPr/>
          </p:nvCxnSpPr>
          <p:spPr>
            <a:xfrm flipV="1">
              <a:off x="8777130" y="1797892"/>
              <a:ext cx="0" cy="1481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/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blipFill>
                  <a:blip r:embed="rId8"/>
                  <a:stretch>
                    <a:fillRect l="-16216" r="-5405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412B45-A50D-1F53-5282-7CE70386C3EC}"/>
              </a:ext>
            </a:extLst>
          </p:cNvPr>
          <p:cNvGrpSpPr/>
          <p:nvPr/>
        </p:nvGrpSpPr>
        <p:grpSpPr>
          <a:xfrm>
            <a:off x="4250419" y="3736364"/>
            <a:ext cx="2628676" cy="2279898"/>
            <a:chOff x="4250419" y="3736364"/>
            <a:chExt cx="2628676" cy="22798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C6454B-F30B-C308-46DB-0B1FC95F7FC3}"/>
                    </a:ext>
                  </a:extLst>
                </p:cNvPr>
                <p:cNvSpPr txBox="1"/>
                <p:nvPr/>
              </p:nvSpPr>
              <p:spPr>
                <a:xfrm>
                  <a:off x="5861826" y="5462264"/>
                  <a:ext cx="89521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C6454B-F30B-C308-46DB-0B1FC95F7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1826" y="5462264"/>
                  <a:ext cx="895218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6B3D5A4-77BB-887A-8738-8CC9B2DAD9F1}"/>
                </a:ext>
              </a:extLst>
            </p:cNvPr>
            <p:cNvGrpSpPr/>
            <p:nvPr/>
          </p:nvGrpSpPr>
          <p:grpSpPr>
            <a:xfrm>
              <a:off x="6299844" y="4193564"/>
              <a:ext cx="579251" cy="1268700"/>
              <a:chOff x="6299844" y="4193564"/>
              <a:chExt cx="579251" cy="126870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DA41DB2-0981-1524-363B-A115D29C0A06}"/>
                  </a:ext>
                </a:extLst>
              </p:cNvPr>
              <p:cNvCxnSpPr>
                <a:cxnSpLocks/>
                <a:stCxn id="9" idx="0"/>
                <a:endCxn id="22" idx="4"/>
              </p:cNvCxnSpPr>
              <p:nvPr/>
            </p:nvCxnSpPr>
            <p:spPr>
              <a:xfrm flipH="1" flipV="1">
                <a:off x="6299844" y="4193564"/>
                <a:ext cx="9591" cy="12687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B4B7073-4DD1-4140-4497-4E10BD9843DF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691" y="4759273"/>
                    <a:ext cx="44640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B4B7073-4DD1-4140-4497-4E10BD984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691" y="4759273"/>
                    <a:ext cx="44640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5068" r="-137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A9F217C-51AB-D304-16C2-00DBAA51EBE3}"/>
                </a:ext>
              </a:extLst>
            </p:cNvPr>
            <p:cNvGrpSpPr/>
            <p:nvPr/>
          </p:nvGrpSpPr>
          <p:grpSpPr>
            <a:xfrm>
              <a:off x="4250419" y="3736364"/>
              <a:ext cx="1592225" cy="426702"/>
              <a:chOff x="4250419" y="3736364"/>
              <a:chExt cx="1592225" cy="426702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EC3F60C-B89A-F3C6-6EBA-72D2057C9D44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 flipV="1">
                <a:off x="4250419" y="3736364"/>
                <a:ext cx="1592225" cy="59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FD2E7E-C6C0-6B4A-540A-4A6A6CE56579}"/>
                      </a:ext>
                    </a:extLst>
                  </p:cNvPr>
                  <p:cNvSpPr txBox="1"/>
                  <p:nvPr/>
                </p:nvSpPr>
                <p:spPr>
                  <a:xfrm>
                    <a:off x="4818808" y="3793734"/>
                    <a:ext cx="42094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FD2E7E-C6C0-6B4A-540A-4A6A6CE56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808" y="3793734"/>
                    <a:ext cx="42094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714" r="-1429"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944F03-52E3-53FB-F312-D8E6F72BB907}"/>
              </a:ext>
            </a:extLst>
          </p:cNvPr>
          <p:cNvGrpSpPr/>
          <p:nvPr/>
        </p:nvGrpSpPr>
        <p:grpSpPr>
          <a:xfrm>
            <a:off x="6757044" y="3736364"/>
            <a:ext cx="1562886" cy="407481"/>
            <a:chOff x="6757044" y="3736364"/>
            <a:chExt cx="1562886" cy="40748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A8DCB3-173D-0680-7215-05F714AE110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757044" y="3736364"/>
              <a:ext cx="15628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/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6C9F4-D90C-4A17-1449-378AB85CF778}"/>
              </a:ext>
            </a:extLst>
          </p:cNvPr>
          <p:cNvGrpSpPr/>
          <p:nvPr/>
        </p:nvGrpSpPr>
        <p:grpSpPr>
          <a:xfrm>
            <a:off x="1554876" y="3736364"/>
            <a:ext cx="2817595" cy="2297491"/>
            <a:chOff x="1554876" y="3736364"/>
            <a:chExt cx="2817595" cy="22974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C0FF73-5C2C-D19D-C06F-0B4CD76FA5BB}"/>
                    </a:ext>
                  </a:extLst>
                </p:cNvPr>
                <p:cNvSpPr txBox="1"/>
                <p:nvPr/>
              </p:nvSpPr>
              <p:spPr>
                <a:xfrm>
                  <a:off x="3515331" y="5479857"/>
                  <a:ext cx="55577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C0FF73-5C2C-D19D-C06F-0B4CD76FA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5331" y="5479857"/>
                  <a:ext cx="555775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74D0E9E-B35D-7A92-8F5F-C3AFF4A332FF}"/>
                </a:ext>
              </a:extLst>
            </p:cNvPr>
            <p:cNvGrpSpPr/>
            <p:nvPr/>
          </p:nvGrpSpPr>
          <p:grpSpPr>
            <a:xfrm>
              <a:off x="3793219" y="4199479"/>
              <a:ext cx="579252" cy="1280378"/>
              <a:chOff x="3793219" y="4199479"/>
              <a:chExt cx="579252" cy="1280378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4E44F23-F703-CE70-F744-59CE7585CD50}"/>
                  </a:ext>
                </a:extLst>
              </p:cNvPr>
              <p:cNvCxnSpPr>
                <a:cxnSpLocks/>
                <a:stCxn id="8" idx="0"/>
                <a:endCxn id="18" idx="4"/>
              </p:cNvCxnSpPr>
              <p:nvPr/>
            </p:nvCxnSpPr>
            <p:spPr>
              <a:xfrm flipV="1">
                <a:off x="3793219" y="4199479"/>
                <a:ext cx="0" cy="12803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5F18C37-A5AC-112D-D19A-150EFB3465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26067" y="4759273"/>
                    <a:ext cx="44640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5F18C37-A5AC-112D-D19A-150EFB346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067" y="4759273"/>
                    <a:ext cx="44640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068" r="-137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A699B4A-B340-5131-EE1B-78685BC478F4}"/>
                </a:ext>
              </a:extLst>
            </p:cNvPr>
            <p:cNvGrpSpPr/>
            <p:nvPr/>
          </p:nvGrpSpPr>
          <p:grpSpPr>
            <a:xfrm>
              <a:off x="1554876" y="3736364"/>
              <a:ext cx="1781143" cy="428025"/>
              <a:chOff x="1554876" y="3736364"/>
              <a:chExt cx="1781143" cy="42802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C7BD762-2B89-6AA5-281B-D0DBFCF3A53A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1554876" y="3736364"/>
                <a:ext cx="1781143" cy="59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6832189-ED57-8555-5DDD-B318962C45C8}"/>
                      </a:ext>
                    </a:extLst>
                  </p:cNvPr>
                  <p:cNvSpPr txBox="1"/>
                  <p:nvPr/>
                </p:nvSpPr>
                <p:spPr>
                  <a:xfrm>
                    <a:off x="2217725" y="3795057"/>
                    <a:ext cx="42094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6832189-ED57-8555-5DDD-B318962C45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7725" y="3795057"/>
                    <a:ext cx="42094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391" r="-144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94082B9-FAEA-8C52-A2D5-8A13B908ECCF}"/>
              </a:ext>
            </a:extLst>
          </p:cNvPr>
          <p:cNvGrpSpPr/>
          <p:nvPr/>
        </p:nvGrpSpPr>
        <p:grpSpPr>
          <a:xfrm>
            <a:off x="3336019" y="3142621"/>
            <a:ext cx="1160241" cy="1056858"/>
            <a:chOff x="3336019" y="3142621"/>
            <a:chExt cx="1160241" cy="105685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214DDF-78B9-3567-21A6-5A7F9796C31F}"/>
                </a:ext>
              </a:extLst>
            </p:cNvPr>
            <p:cNvSpPr/>
            <p:nvPr/>
          </p:nvSpPr>
          <p:spPr>
            <a:xfrm>
              <a:off x="3336019" y="3285079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/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E258DD-581B-4159-A698-ADAE38B60247}"/>
              </a:ext>
            </a:extLst>
          </p:cNvPr>
          <p:cNvGrpSpPr/>
          <p:nvPr/>
        </p:nvGrpSpPr>
        <p:grpSpPr>
          <a:xfrm>
            <a:off x="5842644" y="3142621"/>
            <a:ext cx="1517063" cy="1050943"/>
            <a:chOff x="5842644" y="3142621"/>
            <a:chExt cx="1517063" cy="1050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1915F8-D6A9-8FD6-4520-F61E83B443C9}"/>
                </a:ext>
              </a:extLst>
            </p:cNvPr>
            <p:cNvSpPr/>
            <p:nvPr/>
          </p:nvSpPr>
          <p:spPr>
            <a:xfrm>
              <a:off x="5842644" y="3279164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/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1321" r="-5660" b="-1666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/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/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blipFill>
                <a:blip r:embed="rId19"/>
                <a:stretch>
                  <a:fillRect l="-23077" r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/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blipFill>
                <a:blip r:embed="rId20"/>
                <a:stretch>
                  <a:fillRect l="-23077" r="-2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 animBg="1"/>
      <p:bldP spid="55" grpId="0"/>
      <p:bldP spid="58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Introduction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1446836"/>
            <a:ext cx="11169251" cy="1875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Calibri (Body)"/>
              </a:rPr>
              <a:t>In the previous lesson, we focused on </a:t>
            </a:r>
            <a:r>
              <a:rPr lang="en-US" sz="2800" b="1" dirty="0">
                <a:solidFill>
                  <a:srgbClr val="0070C0"/>
                </a:solidFill>
                <a:latin typeface="Calibri (Body)"/>
              </a:rPr>
              <a:t>Tokenization</a:t>
            </a:r>
            <a:r>
              <a:rPr lang="en-US" sz="2800" dirty="0">
                <a:latin typeface="Calibri (Body)"/>
              </a:rPr>
              <a:t> and </a:t>
            </a:r>
            <a:r>
              <a:rPr lang="en-US" sz="2800" b="1" dirty="0">
                <a:solidFill>
                  <a:srgbClr val="0070C0"/>
                </a:solidFill>
                <a:latin typeface="Calibri (Body)"/>
              </a:rPr>
              <a:t>Embeddings</a:t>
            </a:r>
            <a:r>
              <a:rPr lang="en-US" sz="2800" dirty="0">
                <a:latin typeface="Calibri (Body)"/>
              </a:rPr>
              <a:t>, which helped convert text into useful data for input into neural networks. </a:t>
            </a:r>
          </a:p>
          <a:p>
            <a:pPr algn="l"/>
            <a:endParaRPr lang="en-US" sz="2800" dirty="0">
              <a:latin typeface="Calibri (Body)"/>
            </a:endParaRPr>
          </a:p>
          <a:p>
            <a:pPr algn="l"/>
            <a:r>
              <a:rPr lang="en-US" sz="2800" dirty="0">
                <a:latin typeface="Calibri (Body)"/>
              </a:rPr>
              <a:t>However, these networks were not yet able to consider the actual sequence of the words in the input.</a:t>
            </a:r>
          </a:p>
        </p:txBody>
      </p:sp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</a:t>
            </a:r>
            <a:endParaRPr lang="en-PH" sz="5000" b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297163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3428831" y="4046839"/>
            <a:ext cx="148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3428831" y="1877148"/>
            <a:ext cx="0" cy="1255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3518967" y="2257612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67" y="2257612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181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4865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3974413" y="3314879"/>
                <a:ext cx="5518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13" y="3314879"/>
                <a:ext cx="551882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3148480" y="5333872"/>
                <a:ext cx="59035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80" y="5333872"/>
                <a:ext cx="590354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3128845" y="1261595"/>
                <a:ext cx="599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45" y="1261595"/>
                <a:ext cx="599972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ADEE7A-6EFA-550F-E891-B691EA8FC57F}"/>
              </a:ext>
            </a:extLst>
          </p:cNvPr>
          <p:cNvCxnSpPr>
            <a:stCxn id="74" idx="7"/>
            <a:endCxn id="74" idx="5"/>
          </p:cNvCxnSpPr>
          <p:nvPr/>
        </p:nvCxnSpPr>
        <p:spPr>
          <a:xfrm rot="16200000" flipH="1">
            <a:off x="3428831" y="3589639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57D15B-F470-3279-EA6C-C2E5A4F3D4BA}"/>
                  </a:ext>
                </a:extLst>
              </p:cNvPr>
              <p:cNvSpPr txBox="1"/>
              <p:nvPr/>
            </p:nvSpPr>
            <p:spPr>
              <a:xfrm>
                <a:off x="6096000" y="2611968"/>
                <a:ext cx="459055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input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57D15B-F470-3279-EA6C-C2E5A4F3D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11968"/>
                <a:ext cx="45905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775FBD-D46A-81D8-6A47-EDD698736B65}"/>
                  </a:ext>
                </a:extLst>
              </p:cNvPr>
              <p:cNvSpPr txBox="1"/>
              <p:nvPr/>
            </p:nvSpPr>
            <p:spPr>
              <a:xfrm>
                <a:off x="6190897" y="3354124"/>
                <a:ext cx="440075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input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775FBD-D46A-81D8-6A47-EDD698736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97" y="3354124"/>
                <a:ext cx="440075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6AE303-7E95-B1F7-0D95-DC233C0EF101}"/>
                  </a:ext>
                </a:extLst>
              </p:cNvPr>
              <p:cNvSpPr txBox="1"/>
              <p:nvPr/>
            </p:nvSpPr>
            <p:spPr>
              <a:xfrm>
                <a:off x="6199647" y="4035029"/>
                <a:ext cx="536691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PH" sz="3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PH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state vector at time </a:t>
                </a:r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endParaRPr lang="en-PH" sz="3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6AE303-7E95-B1F7-0D95-DC233C0E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47" y="4035029"/>
                <a:ext cx="5366918" cy="461665"/>
              </a:xfrm>
              <a:prstGeom prst="rect">
                <a:avLst/>
              </a:prstGeom>
              <a:blipFill>
                <a:blip r:embed="rId12"/>
                <a:stretch>
                  <a:fillRect t="-27632" r="-3636" b="-486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1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</a:t>
            </a:r>
            <a:endParaRPr lang="en-PH" sz="5000" b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297163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V="1">
            <a:off x="3425232" y="4046839"/>
            <a:ext cx="3599" cy="12971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3428831" y="1845406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3518967" y="2094721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67" y="2094721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4865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3974413" y="3314879"/>
                <a:ext cx="551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13" y="3314879"/>
                <a:ext cx="55188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3130055" y="5343968"/>
                <a:ext cx="590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55" y="5343968"/>
                <a:ext cx="590353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3223262" y="1229853"/>
                <a:ext cx="4215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2" y="1229853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ADEE7A-6EFA-550F-E891-B691EA8FC57F}"/>
              </a:ext>
            </a:extLst>
          </p:cNvPr>
          <p:cNvCxnSpPr>
            <a:stCxn id="74" idx="7"/>
            <a:endCxn id="74" idx="5"/>
          </p:cNvCxnSpPr>
          <p:nvPr/>
        </p:nvCxnSpPr>
        <p:spPr>
          <a:xfrm rot="16200000" flipH="1">
            <a:off x="3428831" y="3589639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EBE34A-0FCA-04CB-F4B5-1DD286398200}"/>
                  </a:ext>
                </a:extLst>
              </p:cNvPr>
              <p:cNvSpPr txBox="1"/>
              <p:nvPr/>
            </p:nvSpPr>
            <p:spPr>
              <a:xfrm>
                <a:off x="5859837" y="1996479"/>
                <a:ext cx="5276924" cy="492443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EBE34A-0FCA-04CB-F4B5-1DD286398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37" y="1996479"/>
                <a:ext cx="5276924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5B2D6-F5C9-16E2-BFA0-2B0D2D175DD1}"/>
                  </a:ext>
                </a:extLst>
              </p:cNvPr>
              <p:cNvSpPr txBox="1"/>
              <p:nvPr/>
            </p:nvSpPr>
            <p:spPr>
              <a:xfrm>
                <a:off x="5924993" y="3007049"/>
                <a:ext cx="2626224" cy="531299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5B2D6-F5C9-16E2-BFA0-2B0D2D175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993" y="3007049"/>
                <a:ext cx="2626224" cy="531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BA9FE-0D3A-A95B-E7E4-EE79B4A15010}"/>
                  </a:ext>
                </a:extLst>
              </p:cNvPr>
              <p:cNvSpPr txBox="1"/>
              <p:nvPr/>
            </p:nvSpPr>
            <p:spPr>
              <a:xfrm>
                <a:off x="5924992" y="4150061"/>
                <a:ext cx="2830067" cy="531299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BA9FE-0D3A-A95B-E7E4-EE79B4A1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992" y="4150061"/>
                <a:ext cx="2830067" cy="5312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3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" grpId="0"/>
      <p:bldP spid="12" grpId="0"/>
      <p:bldP spid="13" grpId="0"/>
      <p:bldP spid="14" grpId="0"/>
      <p:bldP spid="29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8096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Stacking RNNs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594B-6CD9-C000-A5E8-7248171B4F55}"/>
              </a:ext>
            </a:extLst>
          </p:cNvPr>
          <p:cNvSpPr txBox="1">
            <a:spLocks/>
          </p:cNvSpPr>
          <p:nvPr/>
        </p:nvSpPr>
        <p:spPr>
          <a:xfrm>
            <a:off x="632022" y="1523999"/>
            <a:ext cx="6581578" cy="818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can also be stacked or can have multiple layers just as feed forward neural networks can</a:t>
            </a:r>
          </a:p>
        </p:txBody>
      </p:sp>
      <p:pic>
        <p:nvPicPr>
          <p:cNvPr id="8" name="Picture 7" descr="A yellow and orange building blocks&#10;&#10;Description automatically generated">
            <a:extLst>
              <a:ext uri="{FF2B5EF4-FFF2-40B4-BE49-F238E27FC236}">
                <a16:creationId xmlns:a16="http://schemas.microsoft.com/office/drawing/2014/main" id="{9DB372AD-302C-01C4-91CC-0C51F5041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74" y="1449517"/>
            <a:ext cx="4064000" cy="304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121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783281-1024-FC2A-EFAA-493E4CBA3F8E}"/>
              </a:ext>
            </a:extLst>
          </p:cNvPr>
          <p:cNvGrpSpPr/>
          <p:nvPr/>
        </p:nvGrpSpPr>
        <p:grpSpPr>
          <a:xfrm>
            <a:off x="2973528" y="3439937"/>
            <a:ext cx="5379705" cy="3226266"/>
            <a:chOff x="1554876" y="1202186"/>
            <a:chExt cx="7758659" cy="47538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97ED8F-860A-7B29-15C9-141E63522259}"/>
                    </a:ext>
                  </a:extLst>
                </p:cNvPr>
                <p:cNvSpPr txBox="1"/>
                <p:nvPr/>
              </p:nvSpPr>
              <p:spPr>
                <a:xfrm>
                  <a:off x="8319929" y="5462264"/>
                  <a:ext cx="895218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97ED8F-860A-7B29-15C9-141E63522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929" y="5462264"/>
                  <a:ext cx="895218" cy="4761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9D175E6-F021-2194-9D91-B14369F98F3F}"/>
                </a:ext>
              </a:extLst>
            </p:cNvPr>
            <p:cNvSpPr/>
            <p:nvPr/>
          </p:nvSpPr>
          <p:spPr>
            <a:xfrm>
              <a:off x="8319930" y="3279164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5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BE15929-D295-9F97-1033-FEAAEBC52300}"/>
                </a:ext>
              </a:extLst>
            </p:cNvPr>
            <p:cNvGrpSpPr/>
            <p:nvPr/>
          </p:nvGrpSpPr>
          <p:grpSpPr>
            <a:xfrm>
              <a:off x="8767539" y="4193563"/>
              <a:ext cx="545996" cy="1268701"/>
              <a:chOff x="8767539" y="4193563"/>
              <a:chExt cx="545996" cy="1268701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086780B-803A-33D3-2426-4A18D12E955E}"/>
                  </a:ext>
                </a:extLst>
              </p:cNvPr>
              <p:cNvCxnSpPr>
                <a:cxnSpLocks/>
                <a:stCxn id="10" idx="0"/>
                <a:endCxn id="26" idx="4"/>
              </p:cNvCxnSpPr>
              <p:nvPr/>
            </p:nvCxnSpPr>
            <p:spPr>
              <a:xfrm flipV="1">
                <a:off x="8767539" y="4193563"/>
                <a:ext cx="9591" cy="126870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100163-14AE-B130-7A6D-1F7DDB4F750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9976" y="4759273"/>
                    <a:ext cx="403559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100163-14AE-B130-7A6D-1F7DDB4F75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9976" y="4759273"/>
                    <a:ext cx="403559" cy="3401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217" b="-7895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2264B36-7852-7188-6E8E-BEA686B3FC1B}"/>
                </a:ext>
              </a:extLst>
            </p:cNvPr>
            <p:cNvGrpSpPr/>
            <p:nvPr/>
          </p:nvGrpSpPr>
          <p:grpSpPr>
            <a:xfrm>
              <a:off x="3793219" y="1678363"/>
              <a:ext cx="538267" cy="1606716"/>
              <a:chOff x="3793219" y="1678363"/>
              <a:chExt cx="538267" cy="1606716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2F78575-C8C8-2FA7-B41E-AC8F123BD454}"/>
                  </a:ext>
                </a:extLst>
              </p:cNvPr>
              <p:cNvCxnSpPr>
                <a:cxnSpLocks/>
                <a:stCxn id="18" idx="0"/>
                <a:endCxn id="55" idx="2"/>
              </p:cNvCxnSpPr>
              <p:nvPr/>
            </p:nvCxnSpPr>
            <p:spPr>
              <a:xfrm flipV="1">
                <a:off x="3793219" y="1678363"/>
                <a:ext cx="9591" cy="160671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84D406-4EE7-A8C3-3057-CBB84CDB93E5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545" y="2316037"/>
                    <a:ext cx="409941" cy="366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84D406-4EE7-A8C3-3057-CBB84CDB9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1545" y="2316037"/>
                    <a:ext cx="409941" cy="3668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894" r="-4255" b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C7F41AB-7E14-C6AC-9E3B-A40B08BE724C}"/>
                </a:ext>
              </a:extLst>
            </p:cNvPr>
            <p:cNvGrpSpPr/>
            <p:nvPr/>
          </p:nvGrpSpPr>
          <p:grpSpPr>
            <a:xfrm>
              <a:off x="6294764" y="1701647"/>
              <a:ext cx="547868" cy="1577517"/>
              <a:chOff x="6294764" y="1701647"/>
              <a:chExt cx="547868" cy="157751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1CB1F1D-977A-D914-FE45-7E000BC6445E}"/>
                  </a:ext>
                </a:extLst>
              </p:cNvPr>
              <p:cNvCxnSpPr>
                <a:cxnSpLocks/>
                <a:stCxn id="22" idx="0"/>
                <a:endCxn id="58" idx="2"/>
              </p:cNvCxnSpPr>
              <p:nvPr/>
            </p:nvCxnSpPr>
            <p:spPr>
              <a:xfrm flipH="1" flipV="1">
                <a:off x="6294764" y="1701647"/>
                <a:ext cx="5081" cy="1577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156AF01-482C-F1AD-D79F-7EB3682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691" y="2322175"/>
                    <a:ext cx="409941" cy="3668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156AF01-482C-F1AD-D79F-7EB368251F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691" y="2322175"/>
                    <a:ext cx="409941" cy="3668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17" r="-6522" b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9468141-0A2C-16C7-143F-C5BB935959C0}"/>
                </a:ext>
              </a:extLst>
            </p:cNvPr>
            <p:cNvGrpSpPr/>
            <p:nvPr/>
          </p:nvGrpSpPr>
          <p:grpSpPr>
            <a:xfrm>
              <a:off x="8777130" y="1720073"/>
              <a:ext cx="512264" cy="1559091"/>
              <a:chOff x="8777130" y="1720073"/>
              <a:chExt cx="512264" cy="155909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D93CB3D-9E02-B9BD-2357-6103041D2A7E}"/>
                  </a:ext>
                </a:extLst>
              </p:cNvPr>
              <p:cNvCxnSpPr>
                <a:cxnSpLocks/>
                <a:stCxn id="26" idx="0"/>
                <a:endCxn id="62" idx="2"/>
              </p:cNvCxnSpPr>
              <p:nvPr/>
            </p:nvCxnSpPr>
            <p:spPr>
              <a:xfrm flipV="1">
                <a:off x="8777130" y="1720073"/>
                <a:ext cx="0" cy="155909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F6D41F6-136A-C455-1231-47E9653C6E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9453" y="2309216"/>
                    <a:ext cx="409941" cy="366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F6D41F6-136A-C455-1231-47E9653C6E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9453" y="2309216"/>
                    <a:ext cx="409941" cy="3668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894" r="-4255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2B45-A50D-1F53-5282-7CE70386C3EC}"/>
                </a:ext>
              </a:extLst>
            </p:cNvPr>
            <p:cNvGrpSpPr/>
            <p:nvPr/>
          </p:nvGrpSpPr>
          <p:grpSpPr>
            <a:xfrm>
              <a:off x="4250419" y="3736364"/>
              <a:ext cx="2585830" cy="2202077"/>
              <a:chOff x="4250419" y="3736364"/>
              <a:chExt cx="2585830" cy="22020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AC6454B-F30B-C308-46DB-0B1FC95F7FC3}"/>
                      </a:ext>
                    </a:extLst>
                  </p:cNvPr>
                  <p:cNvSpPr txBox="1"/>
                  <p:nvPr/>
                </p:nvSpPr>
                <p:spPr>
                  <a:xfrm>
                    <a:off x="5861825" y="5462263"/>
                    <a:ext cx="895218" cy="4761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AC6454B-F30B-C308-46DB-0B1FC95F7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1825" y="5462263"/>
                    <a:ext cx="895218" cy="47617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6B3D5A4-77BB-887A-8738-8CC9B2DAD9F1}"/>
                  </a:ext>
                </a:extLst>
              </p:cNvPr>
              <p:cNvGrpSpPr/>
              <p:nvPr/>
            </p:nvGrpSpPr>
            <p:grpSpPr>
              <a:xfrm>
                <a:off x="6299844" y="4193564"/>
                <a:ext cx="536405" cy="1268699"/>
                <a:chOff x="6299844" y="4193564"/>
                <a:chExt cx="536405" cy="1268699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DA41DB2-0981-1524-363B-A115D29C0A06}"/>
                    </a:ext>
                  </a:extLst>
                </p:cNvPr>
                <p:cNvCxnSpPr>
                  <a:cxnSpLocks/>
                  <a:stCxn id="9" idx="0"/>
                  <a:endCxn id="22" idx="4"/>
                </p:cNvCxnSpPr>
                <p:nvPr/>
              </p:nvCxnSpPr>
              <p:spPr>
                <a:xfrm flipH="1" flipV="1">
                  <a:off x="6299844" y="4193564"/>
                  <a:ext cx="9591" cy="1268699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B4B7073-4DD1-4140-4497-4E10BD9843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2690" y="4759273"/>
                      <a:ext cx="403559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B4B7073-4DD1-4140-4497-4E10BD9843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2690" y="4759273"/>
                      <a:ext cx="403559" cy="34012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5217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9F217C-51AB-D304-16C2-00DBAA51EBE3}"/>
                  </a:ext>
                </a:extLst>
              </p:cNvPr>
              <p:cNvGrpSpPr/>
              <p:nvPr/>
            </p:nvGrpSpPr>
            <p:grpSpPr>
              <a:xfrm>
                <a:off x="4250419" y="3736364"/>
                <a:ext cx="1592225" cy="397497"/>
                <a:chOff x="4250419" y="3736364"/>
                <a:chExt cx="1592225" cy="397497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EC3F60C-B89A-F3C6-6EBA-72D2057C9D44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4250419" y="3736364"/>
                  <a:ext cx="1592225" cy="5915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68FD2E7E-C6C0-6B4A-540A-4A6A6CE565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18808" y="3793734"/>
                      <a:ext cx="379145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68FD2E7E-C6C0-6B4A-540A-4A6A6CE565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18808" y="3793734"/>
                      <a:ext cx="379145" cy="34012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6279" r="-2326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0944F03-52E3-53FB-F312-D8E6F72BB907}"/>
                </a:ext>
              </a:extLst>
            </p:cNvPr>
            <p:cNvGrpSpPr/>
            <p:nvPr/>
          </p:nvGrpSpPr>
          <p:grpSpPr>
            <a:xfrm>
              <a:off x="6757044" y="3736364"/>
              <a:ext cx="1562886" cy="378275"/>
              <a:chOff x="6757044" y="3736364"/>
              <a:chExt cx="1562886" cy="378275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AA8DCB3-173D-0680-7215-05F714AE110B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>
                <a:off x="6757044" y="3736364"/>
                <a:ext cx="1562886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47A8859-3F30-7A89-F5BE-EB7172D2ADCF}"/>
                      </a:ext>
                    </a:extLst>
                  </p:cNvPr>
                  <p:cNvSpPr txBox="1"/>
                  <p:nvPr/>
                </p:nvSpPr>
                <p:spPr>
                  <a:xfrm>
                    <a:off x="7310764" y="3774512"/>
                    <a:ext cx="379145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47A8859-3F30-7A89-F5BE-EB7172D2AD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0764" y="3774512"/>
                    <a:ext cx="379145" cy="34012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909" b="-7895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B6C9F4-D90C-4A17-1449-378AB85CF778}"/>
                </a:ext>
              </a:extLst>
            </p:cNvPr>
            <p:cNvGrpSpPr/>
            <p:nvPr/>
          </p:nvGrpSpPr>
          <p:grpSpPr>
            <a:xfrm>
              <a:off x="1554876" y="3736364"/>
              <a:ext cx="2774750" cy="2219670"/>
              <a:chOff x="1554876" y="3736364"/>
              <a:chExt cx="2774750" cy="221967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C0FF73-5C2C-D19D-C06F-0B4CD76FA5B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331" y="5479856"/>
                    <a:ext cx="555775" cy="4761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C0FF73-5C2C-D19D-C06F-0B4CD76FA5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5331" y="5479856"/>
                    <a:ext cx="555775" cy="47617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74D0E9E-B35D-7A92-8F5F-C3AFF4A332FF}"/>
                  </a:ext>
                </a:extLst>
              </p:cNvPr>
              <p:cNvGrpSpPr/>
              <p:nvPr/>
            </p:nvGrpSpPr>
            <p:grpSpPr>
              <a:xfrm>
                <a:off x="3793219" y="4199480"/>
                <a:ext cx="536407" cy="1280377"/>
                <a:chOff x="3793219" y="4199480"/>
                <a:chExt cx="536407" cy="1280377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F4E44F23-F703-CE70-F744-59CE7585CD50}"/>
                    </a:ext>
                  </a:extLst>
                </p:cNvPr>
                <p:cNvCxnSpPr>
                  <a:cxnSpLocks/>
                  <a:stCxn id="8" idx="0"/>
                  <a:endCxn id="18" idx="4"/>
                </p:cNvCxnSpPr>
                <p:nvPr/>
              </p:nvCxnSpPr>
              <p:spPr>
                <a:xfrm flipV="1">
                  <a:off x="3793219" y="4199480"/>
                  <a:ext cx="0" cy="128037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5F18C37-A5AC-112D-D19A-150EFB3465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6067" y="4759272"/>
                      <a:ext cx="403559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5F18C37-A5AC-112D-D19A-150EFB3465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6067" y="4759272"/>
                      <a:ext cx="403559" cy="34012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217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A699B4A-B340-5131-EE1B-78685BC478F4}"/>
                  </a:ext>
                </a:extLst>
              </p:cNvPr>
              <p:cNvGrpSpPr/>
              <p:nvPr/>
            </p:nvGrpSpPr>
            <p:grpSpPr>
              <a:xfrm>
                <a:off x="1554876" y="3736364"/>
                <a:ext cx="1781143" cy="398820"/>
                <a:chOff x="1554876" y="3736364"/>
                <a:chExt cx="1781143" cy="398820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C7BD762-2B89-6AA5-281B-D0DBFCF3A53A}"/>
                    </a:ext>
                  </a:extLst>
                </p:cNvPr>
                <p:cNvCxnSpPr>
                  <a:cxnSpLocks/>
                  <a:endCxn id="18" idx="2"/>
                </p:cNvCxnSpPr>
                <p:nvPr/>
              </p:nvCxnSpPr>
              <p:spPr>
                <a:xfrm>
                  <a:off x="1554876" y="3736364"/>
                  <a:ext cx="1781143" cy="5915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76832189-ED57-8555-5DDD-B318962C45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7726" y="3795057"/>
                      <a:ext cx="379145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76832189-ED57-8555-5DDD-B318962C45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17726" y="3795057"/>
                      <a:ext cx="379145" cy="34012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6279" r="-2326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94082B9-FAEA-8C52-A2D5-8A13B908ECCF}"/>
                </a:ext>
              </a:extLst>
            </p:cNvPr>
            <p:cNvGrpSpPr/>
            <p:nvPr/>
          </p:nvGrpSpPr>
          <p:grpSpPr>
            <a:xfrm>
              <a:off x="3336019" y="3142621"/>
              <a:ext cx="1125971" cy="1056858"/>
              <a:chOff x="3336019" y="3142621"/>
              <a:chExt cx="1125971" cy="105685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D214DDF-78B9-3567-21A6-5A7F9796C31F}"/>
                  </a:ext>
                </a:extLst>
              </p:cNvPr>
              <p:cNvSpPr/>
              <p:nvPr/>
            </p:nvSpPr>
            <p:spPr>
              <a:xfrm>
                <a:off x="3336019" y="3285079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2C04EF4-4002-9CE4-9215-A4B69DB471C1}"/>
                      </a:ext>
                    </a:extLst>
                  </p:cNvPr>
                  <p:cNvSpPr txBox="1"/>
                  <p:nvPr/>
                </p:nvSpPr>
                <p:spPr>
                  <a:xfrm>
                    <a:off x="4145265" y="3142621"/>
                    <a:ext cx="316725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2C04EF4-4002-9CE4-9215-A4B69DB47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5265" y="3142621"/>
                    <a:ext cx="316725" cy="34012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444" r="-11111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1E258DD-581B-4159-A698-ADAE38B60247}"/>
                </a:ext>
              </a:extLst>
            </p:cNvPr>
            <p:cNvGrpSpPr/>
            <p:nvPr/>
          </p:nvGrpSpPr>
          <p:grpSpPr>
            <a:xfrm>
              <a:off x="5842644" y="3142621"/>
              <a:ext cx="1452814" cy="1050943"/>
              <a:chOff x="5842644" y="3142621"/>
              <a:chExt cx="1452814" cy="105094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1915F8-D6A9-8FD6-4520-F61E83B443C9}"/>
                  </a:ext>
                </a:extLst>
              </p:cNvPr>
              <p:cNvSpPr/>
              <p:nvPr/>
            </p:nvSpPr>
            <p:spPr>
              <a:xfrm>
                <a:off x="5842644" y="3279164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F928697-3B7D-6A75-D1E4-5C9D9892E745}"/>
                      </a:ext>
                    </a:extLst>
                  </p:cNvPr>
                  <p:cNvSpPr txBox="1"/>
                  <p:nvPr/>
                </p:nvSpPr>
                <p:spPr>
                  <a:xfrm>
                    <a:off x="6710556" y="3142621"/>
                    <a:ext cx="584902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F928697-3B7D-6A75-D1E4-5C9D9892E7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0556" y="3142621"/>
                    <a:ext cx="584902" cy="34012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448" r="-44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5C61916-6778-3629-466F-86891E03E24E}"/>
                    </a:ext>
                  </a:extLst>
                </p:cNvPr>
                <p:cNvSpPr txBox="1"/>
                <p:nvPr/>
              </p:nvSpPr>
              <p:spPr>
                <a:xfrm>
                  <a:off x="3524922" y="1202186"/>
                  <a:ext cx="555775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5C61916-6778-3629-466F-86891E03E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922" y="1202186"/>
                  <a:ext cx="555775" cy="476178"/>
                </a:xfrm>
                <a:prstGeom prst="rect">
                  <a:avLst/>
                </a:prstGeom>
                <a:blipFill>
                  <a:blip r:embed="rId1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F438B2-BF30-DF76-B08B-28806C7708FB}"/>
                    </a:ext>
                  </a:extLst>
                </p:cNvPr>
                <p:cNvSpPr txBox="1"/>
                <p:nvPr/>
              </p:nvSpPr>
              <p:spPr>
                <a:xfrm>
                  <a:off x="6016876" y="1225469"/>
                  <a:ext cx="555775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F438B2-BF30-DF76-B08B-28806C770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876" y="1225469"/>
                  <a:ext cx="555775" cy="476178"/>
                </a:xfrm>
                <a:prstGeom prst="rect">
                  <a:avLst/>
                </a:prstGeom>
                <a:blipFill>
                  <a:blip r:embed="rId19"/>
                  <a:stretch>
                    <a:fillRect l="-20313" r="-3125" b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37374FB-4C61-372B-B95E-6CD71336B7A7}"/>
                    </a:ext>
                  </a:extLst>
                </p:cNvPr>
                <p:cNvSpPr txBox="1"/>
                <p:nvPr/>
              </p:nvSpPr>
              <p:spPr>
                <a:xfrm>
                  <a:off x="8499242" y="1243894"/>
                  <a:ext cx="555775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37374FB-4C61-372B-B95E-6CD71336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9242" y="1243894"/>
                  <a:ext cx="555775" cy="476178"/>
                </a:xfrm>
                <a:prstGeom prst="rect">
                  <a:avLst/>
                </a:prstGeom>
                <a:blipFill>
                  <a:blip r:embed="rId20"/>
                  <a:stretch>
                    <a:fillRect l="-22222" r="-4762" b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2294A34-583A-1195-055D-C85D1048DD86}"/>
              </a:ext>
            </a:extLst>
          </p:cNvPr>
          <p:cNvGrpSpPr/>
          <p:nvPr/>
        </p:nvGrpSpPr>
        <p:grpSpPr>
          <a:xfrm>
            <a:off x="2949157" y="496484"/>
            <a:ext cx="5404081" cy="2821148"/>
            <a:chOff x="2949157" y="496484"/>
            <a:chExt cx="5404081" cy="28211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6A8740-C87A-5129-DBE7-D830D90E7D23}"/>
                </a:ext>
              </a:extLst>
            </p:cNvPr>
            <p:cNvSpPr/>
            <p:nvPr/>
          </p:nvSpPr>
          <p:spPr>
            <a:xfrm>
              <a:off x="7659281" y="1901151"/>
              <a:ext cx="569887" cy="593299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5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1286FB-8B84-4FAB-3713-C1F536445EAD}"/>
                </a:ext>
              </a:extLst>
            </p:cNvPr>
            <p:cNvGrpSpPr/>
            <p:nvPr/>
          </p:nvGrpSpPr>
          <p:grpSpPr>
            <a:xfrm>
              <a:off x="7938239" y="2494449"/>
              <a:ext cx="404768" cy="823183"/>
              <a:chOff x="8882980" y="3664216"/>
              <a:chExt cx="649462" cy="126870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BA973FB-C2EA-1B5F-084B-A589BE0692E0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flipV="1">
                <a:off x="8882980" y="3664216"/>
                <a:ext cx="9592" cy="12687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17109C9-0158-3D1B-6032-29070679C8A1}"/>
                      </a:ext>
                    </a:extLst>
                  </p:cNvPr>
                  <p:cNvSpPr txBox="1"/>
                  <p:nvPr/>
                </p:nvSpPr>
                <p:spPr>
                  <a:xfrm>
                    <a:off x="8981988" y="4175459"/>
                    <a:ext cx="550454" cy="4783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17109C9-0158-3D1B-6032-29070679C8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988" y="4175459"/>
                    <a:ext cx="550454" cy="47833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30AD8C-C3C4-6418-151E-5D2991CC1A88}"/>
                </a:ext>
              </a:extLst>
            </p:cNvPr>
            <p:cNvGrpSpPr/>
            <p:nvPr/>
          </p:nvGrpSpPr>
          <p:grpSpPr>
            <a:xfrm>
              <a:off x="4520856" y="857363"/>
              <a:ext cx="428471" cy="1023565"/>
              <a:chOff x="3793214" y="1707548"/>
              <a:chExt cx="687492" cy="1577532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D319ED4-4666-A334-1E9C-120E58750F65}"/>
                  </a:ext>
                </a:extLst>
              </p:cNvPr>
              <p:cNvCxnSpPr>
                <a:cxnSpLocks/>
                <a:stCxn id="70" idx="0"/>
                <a:endCxn id="86" idx="2"/>
              </p:cNvCxnSpPr>
              <p:nvPr/>
            </p:nvCxnSpPr>
            <p:spPr>
              <a:xfrm flipV="1">
                <a:off x="3793214" y="1707548"/>
                <a:ext cx="12873" cy="157753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15C489A-F31E-F004-383A-EA9C767A2958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546" y="2316038"/>
                    <a:ext cx="559160" cy="5159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15C489A-F31E-F004-383A-EA9C767A29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1546" y="2316038"/>
                    <a:ext cx="559160" cy="51594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C14DF8-A6F4-20CF-C93A-B9E702AF7005}"/>
                </a:ext>
              </a:extLst>
            </p:cNvPr>
            <p:cNvGrpSpPr/>
            <p:nvPr/>
          </p:nvGrpSpPr>
          <p:grpSpPr>
            <a:xfrm>
              <a:off x="6243265" y="819649"/>
              <a:ext cx="422299" cy="1070605"/>
              <a:chOff x="6556867" y="1649423"/>
              <a:chExt cx="677590" cy="165003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4C6EB16-CCD0-4654-2787-F3ED01D028BD}"/>
                  </a:ext>
                </a:extLst>
              </p:cNvPr>
              <p:cNvCxnSpPr>
                <a:cxnSpLocks/>
                <a:stCxn id="84" idx="0"/>
                <a:endCxn id="87" idx="2"/>
              </p:cNvCxnSpPr>
              <p:nvPr/>
            </p:nvCxnSpPr>
            <p:spPr>
              <a:xfrm flipH="1" flipV="1">
                <a:off x="6556867" y="1649423"/>
                <a:ext cx="2511" cy="165003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0957D21-0F2B-498E-51C3-479DB58310BB}"/>
                      </a:ext>
                    </a:extLst>
                  </p:cNvPr>
                  <p:cNvSpPr txBox="1"/>
                  <p:nvPr/>
                </p:nvSpPr>
                <p:spPr>
                  <a:xfrm>
                    <a:off x="6675297" y="2313223"/>
                    <a:ext cx="559160" cy="51594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0957D21-0F2B-498E-51C3-479DB5831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5297" y="2313223"/>
                    <a:ext cx="559160" cy="51594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69F1CC8-0630-2A27-D742-40C160E0F974}"/>
                </a:ext>
              </a:extLst>
            </p:cNvPr>
            <p:cNvGrpSpPr/>
            <p:nvPr/>
          </p:nvGrpSpPr>
          <p:grpSpPr>
            <a:xfrm>
              <a:off x="7944226" y="857364"/>
              <a:ext cx="409012" cy="1043787"/>
              <a:chOff x="8892577" y="1707549"/>
              <a:chExt cx="656271" cy="1608697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896D55E-CEC6-C320-9344-3CBF5867EBF8}"/>
                  </a:ext>
                </a:extLst>
              </p:cNvPr>
              <p:cNvCxnSpPr>
                <a:cxnSpLocks/>
                <a:stCxn id="7" idx="0"/>
                <a:endCxn id="88" idx="2"/>
              </p:cNvCxnSpPr>
              <p:nvPr/>
            </p:nvCxnSpPr>
            <p:spPr>
              <a:xfrm flipV="1">
                <a:off x="8892577" y="1707549"/>
                <a:ext cx="8148" cy="160869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07B4D2A-E424-9DD3-640A-1BF748E9C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989689" y="2318359"/>
                    <a:ext cx="559159" cy="5159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07B4D2A-E424-9DD3-640A-1BF748E9CC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9689" y="2318359"/>
                    <a:ext cx="559159" cy="51594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C346BBB-6BCE-2EA7-7CEB-3F20E6CD919E}"/>
                </a:ext>
              </a:extLst>
            </p:cNvPr>
            <p:cNvGrpSpPr/>
            <p:nvPr/>
          </p:nvGrpSpPr>
          <p:grpSpPr>
            <a:xfrm>
              <a:off x="4805797" y="2177578"/>
              <a:ext cx="1849775" cy="1129159"/>
              <a:chOff x="4250419" y="3742278"/>
              <a:chExt cx="2968015" cy="174027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1E2B42C-82AA-1853-CF13-E46B570E7913}"/>
                  </a:ext>
                </a:extLst>
              </p:cNvPr>
              <p:cNvGrpSpPr/>
              <p:nvPr/>
            </p:nvGrpSpPr>
            <p:grpSpPr>
              <a:xfrm>
                <a:off x="6559383" y="4213852"/>
                <a:ext cx="659051" cy="1268700"/>
                <a:chOff x="6559383" y="4213852"/>
                <a:chExt cx="659051" cy="1268700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7410A85-4811-5698-49C6-6D8D3EC015D4}"/>
                    </a:ext>
                  </a:extLst>
                </p:cNvPr>
                <p:cNvCxnSpPr>
                  <a:cxnSpLocks/>
                  <a:endCxn id="84" idx="4"/>
                </p:cNvCxnSpPr>
                <p:nvPr/>
              </p:nvCxnSpPr>
              <p:spPr>
                <a:xfrm flipH="1" flipV="1">
                  <a:off x="6559383" y="4213852"/>
                  <a:ext cx="9590" cy="126870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8BCA4DAF-5F33-FC9D-B399-9E4240EE1C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7979" y="4750724"/>
                      <a:ext cx="550455" cy="478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8BCA4DAF-5F33-FC9D-B399-9E4240EE1C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7979" y="4750724"/>
                      <a:ext cx="550455" cy="47834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7D718D-1C1E-ADBA-D05D-472427ED70FE}"/>
                  </a:ext>
                </a:extLst>
              </p:cNvPr>
              <p:cNvGrpSpPr/>
              <p:nvPr/>
            </p:nvGrpSpPr>
            <p:grpSpPr>
              <a:xfrm>
                <a:off x="4250419" y="3742278"/>
                <a:ext cx="1851762" cy="529796"/>
                <a:chOff x="4250419" y="3742278"/>
                <a:chExt cx="1851762" cy="529796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9C40ECB-523D-65A1-865A-82929FFB5CAC}"/>
                    </a:ext>
                  </a:extLst>
                </p:cNvPr>
                <p:cNvCxnSpPr>
                  <a:cxnSpLocks/>
                  <a:stCxn id="70" idx="6"/>
                  <a:endCxn id="84" idx="2"/>
                </p:cNvCxnSpPr>
                <p:nvPr/>
              </p:nvCxnSpPr>
              <p:spPr>
                <a:xfrm>
                  <a:off x="4250419" y="3742278"/>
                  <a:ext cx="1851762" cy="14373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C79CD36F-5B36-8067-3ECC-372658FF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18808" y="3793734"/>
                      <a:ext cx="517154" cy="478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C79CD36F-5B36-8067-3ECC-372658FFC2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18808" y="3793734"/>
                      <a:ext cx="517154" cy="478340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5E920CB-3765-FFD1-B7A0-CAE7DB10C8BC}"/>
                </a:ext>
              </a:extLst>
            </p:cNvPr>
            <p:cNvGrpSpPr/>
            <p:nvPr/>
          </p:nvGrpSpPr>
          <p:grpSpPr>
            <a:xfrm>
              <a:off x="6529772" y="2186904"/>
              <a:ext cx="1129510" cy="387018"/>
              <a:chOff x="7016580" y="3190226"/>
              <a:chExt cx="1812329" cy="59647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DC498E4-4474-5BE5-434D-94A95AC844BB}"/>
                  </a:ext>
                </a:extLst>
              </p:cNvPr>
              <p:cNvCxnSpPr>
                <a:cxnSpLocks/>
                <a:stCxn id="84" idx="6"/>
                <a:endCxn id="7" idx="2"/>
              </p:cNvCxnSpPr>
              <p:nvPr/>
            </p:nvCxnSpPr>
            <p:spPr>
              <a:xfrm>
                <a:off x="7016580" y="3190226"/>
                <a:ext cx="1812329" cy="167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81822C1-51B6-707B-2692-595C4DAA090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1055" y="3308363"/>
                    <a:ext cx="517153" cy="4783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81822C1-51B6-707B-2692-595C4DAA0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1055" y="3308363"/>
                    <a:ext cx="517153" cy="47834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3774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09C9F48-47C6-2CAA-ECDB-7F026FD9AECB}"/>
                </a:ext>
              </a:extLst>
            </p:cNvPr>
            <p:cNvGrpSpPr/>
            <p:nvPr/>
          </p:nvGrpSpPr>
          <p:grpSpPr>
            <a:xfrm>
              <a:off x="4520853" y="2474228"/>
              <a:ext cx="425859" cy="830760"/>
              <a:chOff x="3793219" y="4199479"/>
              <a:chExt cx="683302" cy="1280378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2FFABE9-38CC-AAA6-1F29-F1C2C0305C21}"/>
                  </a:ext>
                </a:extLst>
              </p:cNvPr>
              <p:cNvCxnSpPr>
                <a:cxnSpLocks/>
                <a:endCxn id="70" idx="4"/>
              </p:cNvCxnSpPr>
              <p:nvPr/>
            </p:nvCxnSpPr>
            <p:spPr>
              <a:xfrm flipV="1">
                <a:off x="3793219" y="4199479"/>
                <a:ext cx="0" cy="12803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63AA7F7-23CC-F490-6DF2-1611A37F1BB5}"/>
                      </a:ext>
                    </a:extLst>
                  </p:cNvPr>
                  <p:cNvSpPr txBox="1"/>
                  <p:nvPr/>
                </p:nvSpPr>
                <p:spPr>
                  <a:xfrm>
                    <a:off x="3926066" y="4759272"/>
                    <a:ext cx="550455" cy="4783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63AA7F7-23CC-F490-6DF2-1611A37F1B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066" y="4759272"/>
                    <a:ext cx="550455" cy="47834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357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F8A413D-B527-363E-523C-B38AC089BB20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2949157" y="2177578"/>
              <a:ext cx="12867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FE377E-6C16-8784-256A-1DC9559680D0}"/>
                    </a:ext>
                  </a:extLst>
                </p:cNvPr>
                <p:cNvSpPr txBox="1"/>
                <p:nvPr/>
              </p:nvSpPr>
              <p:spPr>
                <a:xfrm>
                  <a:off x="3489196" y="2235111"/>
                  <a:ext cx="322310" cy="310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15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FE377E-6C16-8784-256A-1DC955968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96" y="2235111"/>
                  <a:ext cx="322310" cy="310366"/>
                </a:xfrm>
                <a:prstGeom prst="rect">
                  <a:avLst/>
                </a:prstGeom>
                <a:blipFill>
                  <a:blip r:embed="rId29"/>
                  <a:stretch>
                    <a:fillRect l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AD03B2-87FB-1A2A-3733-58A510E79BC1}"/>
                </a:ext>
              </a:extLst>
            </p:cNvPr>
            <p:cNvGrpSpPr/>
            <p:nvPr/>
          </p:nvGrpSpPr>
          <p:grpSpPr>
            <a:xfrm>
              <a:off x="4235910" y="1788496"/>
              <a:ext cx="773598" cy="685732"/>
              <a:chOff x="3336019" y="3142621"/>
              <a:chExt cx="1241259" cy="105685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5D2B516-30E3-81B8-F69C-D9F0742CE00C}"/>
                  </a:ext>
                </a:extLst>
              </p:cNvPr>
              <p:cNvSpPr/>
              <p:nvPr/>
            </p:nvSpPr>
            <p:spPr>
              <a:xfrm>
                <a:off x="3336019" y="3285079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0D3609C-9132-5055-7619-BA67A5D352A9}"/>
                      </a:ext>
                    </a:extLst>
                  </p:cNvPr>
                  <p:cNvSpPr txBox="1"/>
                  <p:nvPr/>
                </p:nvSpPr>
                <p:spPr>
                  <a:xfrm>
                    <a:off x="4145265" y="3142621"/>
                    <a:ext cx="432013" cy="4783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0D3609C-9132-5055-7619-BA67A5D35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5265" y="3142621"/>
                    <a:ext cx="432013" cy="47834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6818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85B062-F281-675A-0F96-EF1E1FF5E370}"/>
                </a:ext>
              </a:extLst>
            </p:cNvPr>
            <p:cNvGrpSpPr/>
            <p:nvPr/>
          </p:nvGrpSpPr>
          <p:grpSpPr>
            <a:xfrm>
              <a:off x="5959884" y="1801659"/>
              <a:ext cx="1038136" cy="681894"/>
              <a:chOff x="5842644" y="3142621"/>
              <a:chExt cx="1665718" cy="1050943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F726DAA-0776-332C-7171-30C535006F62}"/>
                  </a:ext>
                </a:extLst>
              </p:cNvPr>
              <p:cNvSpPr/>
              <p:nvPr/>
            </p:nvSpPr>
            <p:spPr>
              <a:xfrm>
                <a:off x="5842644" y="3279164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5C5CD6B-5D19-84D6-3150-E910F1FA6CC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0555" y="3142621"/>
                    <a:ext cx="797807" cy="4783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5C5CD6B-5D19-84D6-3150-E910F1FA6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0555" y="3142621"/>
                    <a:ext cx="797807" cy="47833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0EB549-5161-6F22-E0A4-B5855E3CEE7E}"/>
                    </a:ext>
                  </a:extLst>
                </p:cNvPr>
                <p:cNvSpPr txBox="1"/>
                <p:nvPr/>
              </p:nvSpPr>
              <p:spPr>
                <a:xfrm>
                  <a:off x="4355687" y="534198"/>
                  <a:ext cx="34638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0EB549-5161-6F22-E0A4-B5855E3CE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5687" y="534198"/>
                  <a:ext cx="346380" cy="32316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4B363F-04E9-EBBB-3A5D-602D0C8A64BC}"/>
                    </a:ext>
                  </a:extLst>
                </p:cNvPr>
                <p:cNvSpPr txBox="1"/>
                <p:nvPr/>
              </p:nvSpPr>
              <p:spPr>
                <a:xfrm>
                  <a:off x="6070073" y="496484"/>
                  <a:ext cx="34638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4B363F-04E9-EBBB-3A5D-602D0C8A6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073" y="496484"/>
                  <a:ext cx="346380" cy="323165"/>
                </a:xfrm>
                <a:prstGeom prst="rect">
                  <a:avLst/>
                </a:prstGeom>
                <a:blipFill>
                  <a:blip r:embed="rId33"/>
                  <a:stretch>
                    <a:fillRect l="-21053" r="-701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F3768BD-F19A-C59F-6B83-07B67F454B11}"/>
                    </a:ext>
                  </a:extLst>
                </p:cNvPr>
                <p:cNvSpPr txBox="1"/>
                <p:nvPr/>
              </p:nvSpPr>
              <p:spPr>
                <a:xfrm>
                  <a:off x="7776113" y="534199"/>
                  <a:ext cx="34638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F3768BD-F19A-C59F-6B83-07B67F454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113" y="534199"/>
                  <a:ext cx="346380" cy="323165"/>
                </a:xfrm>
                <a:prstGeom prst="rect">
                  <a:avLst/>
                </a:prstGeom>
                <a:blipFill>
                  <a:blip r:embed="rId34"/>
                  <a:stretch>
                    <a:fillRect l="-21429" r="-892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E41F3A-4C81-4DB8-13D5-B4A50F9F829C}"/>
                  </a:ext>
                </a:extLst>
              </p:cNvPr>
              <p:cNvSpPr txBox="1"/>
              <p:nvPr/>
            </p:nvSpPr>
            <p:spPr>
              <a:xfrm>
                <a:off x="8865544" y="4722023"/>
                <a:ext cx="3154399" cy="492443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𝑟𝑛𝑛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E41F3A-4C81-4DB8-13D5-B4A50F9F8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44" y="4722023"/>
                <a:ext cx="3154399" cy="49244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8A737C6-3E04-8972-BDC8-8DE0D8C2B525}"/>
                  </a:ext>
                </a:extLst>
              </p:cNvPr>
              <p:cNvSpPr txBox="1"/>
              <p:nvPr/>
            </p:nvSpPr>
            <p:spPr>
              <a:xfrm>
                <a:off x="8865544" y="1852640"/>
                <a:ext cx="3154399" cy="492443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𝑟𝑛𝑛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8A737C6-3E04-8972-BDC8-8DE0D8C2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44" y="1852640"/>
                <a:ext cx="3154399" cy="49244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09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8096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Long Short Term Memory (LSTM)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594B-6CD9-C000-A5E8-7248171B4F55}"/>
              </a:ext>
            </a:extLst>
          </p:cNvPr>
          <p:cNvSpPr txBox="1">
            <a:spLocks/>
          </p:cNvSpPr>
          <p:nvPr/>
        </p:nvSpPr>
        <p:spPr>
          <a:xfrm>
            <a:off x="632022" y="1523999"/>
            <a:ext cx="6581578" cy="818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can also be stacked or can have multiple layers just as feed forward neural networks can</a:t>
            </a:r>
          </a:p>
        </p:txBody>
      </p:sp>
      <p:pic>
        <p:nvPicPr>
          <p:cNvPr id="8" name="Picture 7" descr="A yellow and orange building blocks&#10;&#10;Description automatically generated">
            <a:extLst>
              <a:ext uri="{FF2B5EF4-FFF2-40B4-BE49-F238E27FC236}">
                <a16:creationId xmlns:a16="http://schemas.microsoft.com/office/drawing/2014/main" id="{9DB372AD-302C-01C4-91CC-0C51F5041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74" y="1449517"/>
            <a:ext cx="4064000" cy="304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53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1" y="1899850"/>
            <a:ext cx="11169251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Calibri (Body)"/>
              </a:rPr>
              <a:t>I saw a beautiful ________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8CDCCB-4835-C863-9EC0-E2EB9A308776}"/>
              </a:ext>
            </a:extLst>
          </p:cNvPr>
          <p:cNvSpPr txBox="1">
            <a:spLocks/>
          </p:cNvSpPr>
          <p:nvPr/>
        </p:nvSpPr>
        <p:spPr>
          <a:xfrm>
            <a:off x="511372" y="3318107"/>
            <a:ext cx="11169250" cy="8669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If someone said to you </a:t>
            </a:r>
            <a:r>
              <a:rPr lang="en-US" sz="2400" b="1" dirty="0">
                <a:latin typeface="Calibri (Body)"/>
              </a:rPr>
              <a:t>“I saw a beautiful…”, </a:t>
            </a:r>
            <a:r>
              <a:rPr lang="en-US" sz="2400" dirty="0">
                <a:latin typeface="Calibri (Body)"/>
              </a:rPr>
              <a:t>you might guess what comes next but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there are a lot of possibilities</a:t>
            </a:r>
            <a:r>
              <a:rPr lang="en-US" sz="2400" dirty="0">
                <a:latin typeface="Calibri (Body)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F22A1-681B-E1B1-84CF-B1F0BFA582E7}"/>
              </a:ext>
            </a:extLst>
          </p:cNvPr>
          <p:cNvSpPr txBox="1"/>
          <p:nvPr/>
        </p:nvSpPr>
        <p:spPr>
          <a:xfrm>
            <a:off x="511371" y="4450358"/>
            <a:ext cx="1116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Calibri (Body)"/>
              </a:rPr>
              <a:t>“I saw a beautiful </a:t>
            </a:r>
            <a:r>
              <a:rPr lang="en-US" sz="2400" b="1" u="sng" dirty="0">
                <a:latin typeface="Calibri (Body)"/>
              </a:rPr>
              <a:t>flower</a:t>
            </a:r>
            <a:r>
              <a:rPr lang="en-US" sz="2400" b="1" dirty="0">
                <a:latin typeface="Calibri (Body)"/>
              </a:rPr>
              <a:t>”</a:t>
            </a:r>
          </a:p>
          <a:p>
            <a:pPr algn="l"/>
            <a:r>
              <a:rPr lang="en-US" sz="2400" b="1" dirty="0">
                <a:latin typeface="Calibri (Body)"/>
              </a:rPr>
              <a:t>“I saw a beautiful </a:t>
            </a:r>
            <a:r>
              <a:rPr lang="en-US" sz="2400" b="1" u="sng" dirty="0">
                <a:latin typeface="Calibri (Body)"/>
              </a:rPr>
              <a:t>house</a:t>
            </a:r>
            <a:r>
              <a:rPr lang="en-US" sz="2400" b="1" dirty="0">
                <a:latin typeface="Calibri (Body)"/>
              </a:rPr>
              <a:t>”</a:t>
            </a:r>
          </a:p>
          <a:p>
            <a:pPr algn="l"/>
            <a:r>
              <a:rPr lang="en-US" sz="2400" b="1" dirty="0">
                <a:latin typeface="Calibri (Body)"/>
              </a:rPr>
              <a:t>“I saw a beautiful </a:t>
            </a:r>
            <a:r>
              <a:rPr lang="en-US" sz="2400" b="1" u="sng" dirty="0">
                <a:latin typeface="Calibri (Body)"/>
              </a:rPr>
              <a:t>shirt</a:t>
            </a:r>
            <a:r>
              <a:rPr lang="en-US" sz="2400" b="1" dirty="0">
                <a:latin typeface="Calibri (Body)"/>
              </a:rPr>
              <a:t>”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288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2951305"/>
            <a:ext cx="4905580" cy="1242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r>
              <a:rPr lang="en-US" sz="4000" i="1" dirty="0">
                <a:latin typeface="Calibri (Body)"/>
              </a:rPr>
              <a:t>I saw a beautiful ________</a:t>
            </a:r>
          </a:p>
        </p:txBody>
      </p:sp>
      <p:pic>
        <p:nvPicPr>
          <p:cNvPr id="8" name="Picture 7" descr="Boats on the water&#10;&#10;Description automatically generated">
            <a:extLst>
              <a:ext uri="{FF2B5EF4-FFF2-40B4-BE49-F238E27FC236}">
                <a16:creationId xmlns:a16="http://schemas.microsoft.com/office/drawing/2014/main" id="{0C90CAFA-44CC-73BE-0C7A-E0AC7A939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773430"/>
            <a:ext cx="5486400" cy="36537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026B0D-F7A9-921E-BC0F-B899545EDFC3}"/>
              </a:ext>
            </a:extLst>
          </p:cNvPr>
          <p:cNvSpPr txBox="1"/>
          <p:nvPr/>
        </p:nvSpPr>
        <p:spPr>
          <a:xfrm>
            <a:off x="511372" y="1767292"/>
            <a:ext cx="49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latin typeface="Calibri (Body)"/>
              </a:rPr>
              <a:t>When I was down at the docks,</a:t>
            </a:r>
          </a:p>
        </p:txBody>
      </p:sp>
    </p:spTree>
    <p:extLst>
      <p:ext uri="{BB962C8B-B14F-4D97-AF65-F5344CB8AC3E}">
        <p14:creationId xmlns:p14="http://schemas.microsoft.com/office/powerpoint/2010/main" val="32467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2951305"/>
            <a:ext cx="4905580" cy="1242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r>
              <a:rPr lang="en-US" sz="4000" i="1" dirty="0">
                <a:latin typeface="Calibri (Body)"/>
              </a:rPr>
              <a:t>I saw a beautiful ________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26B0D-F7A9-921E-BC0F-B899545EDFC3}"/>
              </a:ext>
            </a:extLst>
          </p:cNvPr>
          <p:cNvSpPr txBox="1"/>
          <p:nvPr/>
        </p:nvSpPr>
        <p:spPr>
          <a:xfrm>
            <a:off x="511372" y="1767292"/>
            <a:ext cx="49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latin typeface="Calibri (Body)"/>
              </a:rPr>
              <a:t>When I was in the garden,</a:t>
            </a:r>
          </a:p>
        </p:txBody>
      </p:sp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01DFE1A4-02E5-CE06-A7E6-732517D3C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05" y="1568994"/>
            <a:ext cx="6006072" cy="37200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98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2951305"/>
            <a:ext cx="4905580" cy="1242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r>
              <a:rPr lang="en-US" sz="4000" i="1" dirty="0">
                <a:latin typeface="Calibri (Body)"/>
              </a:rPr>
              <a:t>I saw a beautiful ________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26B0D-F7A9-921E-BC0F-B899545EDFC3}"/>
              </a:ext>
            </a:extLst>
          </p:cNvPr>
          <p:cNvSpPr txBox="1"/>
          <p:nvPr/>
        </p:nvSpPr>
        <p:spPr>
          <a:xfrm>
            <a:off x="511372" y="1767292"/>
            <a:ext cx="49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latin typeface="Calibri (Body)"/>
              </a:rPr>
              <a:t>When I was at the bakery,</a:t>
            </a:r>
          </a:p>
        </p:txBody>
      </p:sp>
      <p:pic>
        <p:nvPicPr>
          <p:cNvPr id="8" name="Picture 7" descr="A pink cake with a slice cut out&#10;&#10;Description automatically generated">
            <a:extLst>
              <a:ext uri="{FF2B5EF4-FFF2-40B4-BE49-F238E27FC236}">
                <a16:creationId xmlns:a16="http://schemas.microsoft.com/office/drawing/2014/main" id="{4B3C9782-B7B1-9DF5-18D0-DE813BA73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72" y="1348245"/>
            <a:ext cx="4448377" cy="4448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3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800" b="1" dirty="0"/>
              <a:t>Words that affect each other can be close together</a:t>
            </a:r>
            <a:endParaRPr lang="en-PH" sz="3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395625" y="1495735"/>
            <a:ext cx="5993601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He put up his ___ in the rain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98902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He put up his umbrella in the ___</a:t>
            </a:r>
          </a:p>
        </p:txBody>
      </p:sp>
      <p:pic>
        <p:nvPicPr>
          <p:cNvPr id="9" name="Picture 8" descr="A person holding an umbrella in the rain&#10;&#10;Description automatically generated">
            <a:extLst>
              <a:ext uri="{FF2B5EF4-FFF2-40B4-BE49-F238E27FC236}">
                <a16:creationId xmlns:a16="http://schemas.microsoft.com/office/drawing/2014/main" id="{1B084445-BBAB-88C4-D64D-43EFB30D0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62" y="1521943"/>
            <a:ext cx="4115945" cy="27439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0E5CAA-E397-BCA8-97E7-DB8C0415FB97}"/>
              </a:ext>
            </a:extLst>
          </p:cNvPr>
          <p:cNvSpPr txBox="1">
            <a:spLocks/>
          </p:cNvSpPr>
          <p:nvPr/>
        </p:nvSpPr>
        <p:spPr>
          <a:xfrm>
            <a:off x="511374" y="5073474"/>
            <a:ext cx="11169250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In this example, it is easy to guess what the blanks are because they are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near to the words that affect them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6329267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The boat sailed out of the ___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395624" y="3820675"/>
            <a:ext cx="680382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The ___ sailed out of the harbor</a:t>
            </a:r>
          </a:p>
        </p:txBody>
      </p:sp>
    </p:spTree>
    <p:extLst>
      <p:ext uri="{BB962C8B-B14F-4D97-AF65-F5344CB8AC3E}">
        <p14:creationId xmlns:p14="http://schemas.microsoft.com/office/powerpoint/2010/main" val="12674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900" b="1" dirty="0"/>
              <a:t>Words that affect each other can be further apart</a:t>
            </a:r>
            <a:endParaRPr lang="en-PH" sz="39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162046" y="1495735"/>
            <a:ext cx="4595150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“My mom gave me a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00517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on my birthday because she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0E5CAA-E397-BCA8-97E7-DB8C0415FB97}"/>
              </a:ext>
            </a:extLst>
          </p:cNvPr>
          <p:cNvSpPr txBox="1">
            <a:spLocks/>
          </p:cNvSpPr>
          <p:nvPr/>
        </p:nvSpPr>
        <p:spPr>
          <a:xfrm>
            <a:off x="511374" y="5100375"/>
            <a:ext cx="11169250" cy="7780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In this example, the thing that I want on my birthday </a:t>
            </a:r>
            <a:r>
              <a:rPr lang="en-US" sz="2400" b="1" dirty="0">
                <a:latin typeface="Calibri (Body)"/>
              </a:rPr>
              <a:t>depends on what I want to do with my friends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474353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knew that I wanted 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5139159" y="3096314"/>
            <a:ext cx="2069783" cy="740780"/>
          </a:xfrm>
          <a:custGeom>
            <a:avLst/>
            <a:gdLst>
              <a:gd name="connsiteX0" fmla="*/ 0 w 2069783"/>
              <a:gd name="connsiteY0" fmla="*/ 0 h 740780"/>
              <a:gd name="connsiteX1" fmla="*/ 627834 w 2069783"/>
              <a:gd name="connsiteY1" fmla="*/ 0 h 740780"/>
              <a:gd name="connsiteX2" fmla="*/ 1359158 w 2069783"/>
              <a:gd name="connsiteY2" fmla="*/ 0 h 740780"/>
              <a:gd name="connsiteX3" fmla="*/ 2069783 w 2069783"/>
              <a:gd name="connsiteY3" fmla="*/ 0 h 740780"/>
              <a:gd name="connsiteX4" fmla="*/ 2069783 w 2069783"/>
              <a:gd name="connsiteY4" fmla="*/ 348167 h 740780"/>
              <a:gd name="connsiteX5" fmla="*/ 2069783 w 2069783"/>
              <a:gd name="connsiteY5" fmla="*/ 740780 h 740780"/>
              <a:gd name="connsiteX6" fmla="*/ 1359158 w 2069783"/>
              <a:gd name="connsiteY6" fmla="*/ 740780 h 740780"/>
              <a:gd name="connsiteX7" fmla="*/ 731323 w 2069783"/>
              <a:gd name="connsiteY7" fmla="*/ 740780 h 740780"/>
              <a:gd name="connsiteX8" fmla="*/ 0 w 2069783"/>
              <a:gd name="connsiteY8" fmla="*/ 740780 h 740780"/>
              <a:gd name="connsiteX9" fmla="*/ 0 w 2069783"/>
              <a:gd name="connsiteY9" fmla="*/ 392613 h 740780"/>
              <a:gd name="connsiteX10" fmla="*/ 0 w 2069783"/>
              <a:gd name="connsiteY10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9783" h="740780" fill="none" extrusionOk="0">
                <a:moveTo>
                  <a:pt x="0" y="0"/>
                </a:moveTo>
                <a:cubicBezTo>
                  <a:pt x="267010" y="15423"/>
                  <a:pt x="398009" y="-20253"/>
                  <a:pt x="627834" y="0"/>
                </a:cubicBezTo>
                <a:cubicBezTo>
                  <a:pt x="857659" y="20253"/>
                  <a:pt x="1077092" y="24701"/>
                  <a:pt x="1359158" y="0"/>
                </a:cubicBezTo>
                <a:cubicBezTo>
                  <a:pt x="1641224" y="-24701"/>
                  <a:pt x="1761669" y="-24651"/>
                  <a:pt x="2069783" y="0"/>
                </a:cubicBezTo>
                <a:cubicBezTo>
                  <a:pt x="2067481" y="83982"/>
                  <a:pt x="2084929" y="245843"/>
                  <a:pt x="2069783" y="348167"/>
                </a:cubicBezTo>
                <a:cubicBezTo>
                  <a:pt x="2054637" y="450491"/>
                  <a:pt x="2079543" y="597196"/>
                  <a:pt x="2069783" y="740780"/>
                </a:cubicBezTo>
                <a:cubicBezTo>
                  <a:pt x="1731290" y="756485"/>
                  <a:pt x="1690438" y="767771"/>
                  <a:pt x="1359158" y="740780"/>
                </a:cubicBezTo>
                <a:cubicBezTo>
                  <a:pt x="1027878" y="713789"/>
                  <a:pt x="999317" y="746471"/>
                  <a:pt x="731323" y="740780"/>
                </a:cubicBezTo>
                <a:cubicBezTo>
                  <a:pt x="463330" y="735089"/>
                  <a:pt x="260412" y="769938"/>
                  <a:pt x="0" y="740780"/>
                </a:cubicBezTo>
                <a:cubicBezTo>
                  <a:pt x="5493" y="582227"/>
                  <a:pt x="8614" y="562595"/>
                  <a:pt x="0" y="392613"/>
                </a:cubicBezTo>
                <a:cubicBezTo>
                  <a:pt x="-8614" y="222631"/>
                  <a:pt x="-11322" y="123914"/>
                  <a:pt x="0" y="0"/>
                </a:cubicBezTo>
                <a:close/>
              </a:path>
              <a:path w="2069783" h="740780" stroke="0" extrusionOk="0">
                <a:moveTo>
                  <a:pt x="0" y="0"/>
                </a:moveTo>
                <a:cubicBezTo>
                  <a:pt x="130275" y="-9207"/>
                  <a:pt x="338854" y="-19911"/>
                  <a:pt x="627834" y="0"/>
                </a:cubicBezTo>
                <a:cubicBezTo>
                  <a:pt x="916814" y="19911"/>
                  <a:pt x="1086805" y="-17995"/>
                  <a:pt x="1276366" y="0"/>
                </a:cubicBezTo>
                <a:cubicBezTo>
                  <a:pt x="1465927" y="17995"/>
                  <a:pt x="1688677" y="-13180"/>
                  <a:pt x="2069783" y="0"/>
                </a:cubicBezTo>
                <a:cubicBezTo>
                  <a:pt x="2052153" y="98973"/>
                  <a:pt x="2084740" y="289567"/>
                  <a:pt x="2069783" y="385206"/>
                </a:cubicBezTo>
                <a:cubicBezTo>
                  <a:pt x="2054826" y="480845"/>
                  <a:pt x="2054262" y="563180"/>
                  <a:pt x="2069783" y="740780"/>
                </a:cubicBezTo>
                <a:cubicBezTo>
                  <a:pt x="1763030" y="762932"/>
                  <a:pt x="1730112" y="757909"/>
                  <a:pt x="1421251" y="740780"/>
                </a:cubicBezTo>
                <a:cubicBezTo>
                  <a:pt x="1112390" y="723651"/>
                  <a:pt x="947454" y="733750"/>
                  <a:pt x="689928" y="740780"/>
                </a:cubicBezTo>
                <a:cubicBezTo>
                  <a:pt x="432402" y="747810"/>
                  <a:pt x="318157" y="712730"/>
                  <a:pt x="0" y="740780"/>
                </a:cubicBezTo>
                <a:cubicBezTo>
                  <a:pt x="14379" y="643369"/>
                  <a:pt x="-985" y="516281"/>
                  <a:pt x="0" y="392613"/>
                </a:cubicBezTo>
                <a:cubicBezTo>
                  <a:pt x="985" y="268945"/>
                  <a:pt x="17824" y="151078"/>
                  <a:pt x="0" y="0"/>
                </a:cubicBezTo>
                <a:close/>
              </a:path>
            </a:pathLst>
          </a:cu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142706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go biking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7DC36-61B6-5B22-1BDB-6392CCD3C226}"/>
              </a:ext>
            </a:extLst>
          </p:cNvPr>
          <p:cNvSpPr txBox="1">
            <a:spLocks/>
          </p:cNvSpPr>
          <p:nvPr/>
        </p:nvSpPr>
        <p:spPr>
          <a:xfrm>
            <a:off x="4645465" y="1492149"/>
            <a:ext cx="1628014" cy="740780"/>
          </a:xfrm>
          <a:custGeom>
            <a:avLst/>
            <a:gdLst>
              <a:gd name="connsiteX0" fmla="*/ 0 w 1628014"/>
              <a:gd name="connsiteY0" fmla="*/ 0 h 740780"/>
              <a:gd name="connsiteX1" fmla="*/ 558951 w 1628014"/>
              <a:gd name="connsiteY1" fmla="*/ 0 h 740780"/>
              <a:gd name="connsiteX2" fmla="*/ 1134183 w 1628014"/>
              <a:gd name="connsiteY2" fmla="*/ 0 h 740780"/>
              <a:gd name="connsiteX3" fmla="*/ 1628014 w 1628014"/>
              <a:gd name="connsiteY3" fmla="*/ 0 h 740780"/>
              <a:gd name="connsiteX4" fmla="*/ 1628014 w 1628014"/>
              <a:gd name="connsiteY4" fmla="*/ 362982 h 740780"/>
              <a:gd name="connsiteX5" fmla="*/ 1628014 w 1628014"/>
              <a:gd name="connsiteY5" fmla="*/ 740780 h 740780"/>
              <a:gd name="connsiteX6" fmla="*/ 1052782 w 1628014"/>
              <a:gd name="connsiteY6" fmla="*/ 740780 h 740780"/>
              <a:gd name="connsiteX7" fmla="*/ 493831 w 1628014"/>
              <a:gd name="connsiteY7" fmla="*/ 740780 h 740780"/>
              <a:gd name="connsiteX8" fmla="*/ 0 w 1628014"/>
              <a:gd name="connsiteY8" fmla="*/ 740780 h 740780"/>
              <a:gd name="connsiteX9" fmla="*/ 0 w 1628014"/>
              <a:gd name="connsiteY9" fmla="*/ 362982 h 740780"/>
              <a:gd name="connsiteX10" fmla="*/ 0 w 1628014"/>
              <a:gd name="connsiteY10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014" h="740780" fill="none" extrusionOk="0">
                <a:moveTo>
                  <a:pt x="0" y="0"/>
                </a:moveTo>
                <a:cubicBezTo>
                  <a:pt x="177959" y="19314"/>
                  <a:pt x="358987" y="-14454"/>
                  <a:pt x="558951" y="0"/>
                </a:cubicBezTo>
                <a:cubicBezTo>
                  <a:pt x="758915" y="14454"/>
                  <a:pt x="1007634" y="8225"/>
                  <a:pt x="1134183" y="0"/>
                </a:cubicBezTo>
                <a:cubicBezTo>
                  <a:pt x="1260732" y="-8225"/>
                  <a:pt x="1406620" y="8497"/>
                  <a:pt x="1628014" y="0"/>
                </a:cubicBezTo>
                <a:cubicBezTo>
                  <a:pt x="1631236" y="112862"/>
                  <a:pt x="1622705" y="216996"/>
                  <a:pt x="1628014" y="362982"/>
                </a:cubicBezTo>
                <a:cubicBezTo>
                  <a:pt x="1633323" y="508968"/>
                  <a:pt x="1646610" y="598440"/>
                  <a:pt x="1628014" y="740780"/>
                </a:cubicBezTo>
                <a:cubicBezTo>
                  <a:pt x="1472808" y="740003"/>
                  <a:pt x="1281251" y="768820"/>
                  <a:pt x="1052782" y="740780"/>
                </a:cubicBezTo>
                <a:cubicBezTo>
                  <a:pt x="824313" y="712740"/>
                  <a:pt x="689013" y="715814"/>
                  <a:pt x="493831" y="740780"/>
                </a:cubicBezTo>
                <a:cubicBezTo>
                  <a:pt x="298649" y="765746"/>
                  <a:pt x="108390" y="737543"/>
                  <a:pt x="0" y="740780"/>
                </a:cubicBezTo>
                <a:cubicBezTo>
                  <a:pt x="17244" y="631256"/>
                  <a:pt x="-17212" y="451296"/>
                  <a:pt x="0" y="362982"/>
                </a:cubicBezTo>
                <a:cubicBezTo>
                  <a:pt x="17212" y="274668"/>
                  <a:pt x="-16075" y="170654"/>
                  <a:pt x="0" y="0"/>
                </a:cubicBezTo>
                <a:close/>
              </a:path>
              <a:path w="1628014" h="740780" stroke="0" extrusionOk="0">
                <a:moveTo>
                  <a:pt x="0" y="0"/>
                </a:moveTo>
                <a:cubicBezTo>
                  <a:pt x="182655" y="18133"/>
                  <a:pt x="450429" y="8195"/>
                  <a:pt x="575232" y="0"/>
                </a:cubicBezTo>
                <a:cubicBezTo>
                  <a:pt x="700035" y="-8195"/>
                  <a:pt x="826855" y="23830"/>
                  <a:pt x="1069063" y="0"/>
                </a:cubicBezTo>
                <a:cubicBezTo>
                  <a:pt x="1311271" y="-23830"/>
                  <a:pt x="1412841" y="-27866"/>
                  <a:pt x="1628014" y="0"/>
                </a:cubicBezTo>
                <a:cubicBezTo>
                  <a:pt x="1625580" y="124913"/>
                  <a:pt x="1616897" y="208444"/>
                  <a:pt x="1628014" y="385206"/>
                </a:cubicBezTo>
                <a:cubicBezTo>
                  <a:pt x="1639131" y="561968"/>
                  <a:pt x="1638229" y="638231"/>
                  <a:pt x="1628014" y="740780"/>
                </a:cubicBezTo>
                <a:cubicBezTo>
                  <a:pt x="1351386" y="722727"/>
                  <a:pt x="1170987" y="721932"/>
                  <a:pt x="1052782" y="740780"/>
                </a:cubicBezTo>
                <a:cubicBezTo>
                  <a:pt x="934577" y="759628"/>
                  <a:pt x="764635" y="748455"/>
                  <a:pt x="493831" y="740780"/>
                </a:cubicBezTo>
                <a:cubicBezTo>
                  <a:pt x="223027" y="733105"/>
                  <a:pt x="225395" y="716681"/>
                  <a:pt x="0" y="740780"/>
                </a:cubicBezTo>
                <a:cubicBezTo>
                  <a:pt x="-9718" y="615245"/>
                  <a:pt x="-14269" y="468288"/>
                  <a:pt x="0" y="370390"/>
                </a:cubicBezTo>
                <a:cubicBezTo>
                  <a:pt x="14269" y="272492"/>
                  <a:pt x="3402" y="162868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4810422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bicycle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46C584-31CE-DA24-9271-E4B24973698D}"/>
              </a:ext>
            </a:extLst>
          </p:cNvPr>
          <p:cNvSpPr txBox="1">
            <a:spLocks/>
          </p:cNvSpPr>
          <p:nvPr/>
        </p:nvSpPr>
        <p:spPr>
          <a:xfrm>
            <a:off x="395624" y="3826760"/>
            <a:ext cx="371338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with my friends.”</a:t>
            </a:r>
          </a:p>
        </p:txBody>
      </p:sp>
      <p:pic>
        <p:nvPicPr>
          <p:cNvPr id="14" name="Picture 13" descr="A bicycle with basket on the front&#10;&#10;Description automatically generated">
            <a:extLst>
              <a:ext uri="{FF2B5EF4-FFF2-40B4-BE49-F238E27FC236}">
                <a16:creationId xmlns:a16="http://schemas.microsoft.com/office/drawing/2014/main" id="{542F2395-CB05-8E59-142C-C326A51FA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94" y="1402579"/>
            <a:ext cx="4342277" cy="31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6312</TotalTime>
  <Words>1338</Words>
  <Application>Microsoft Office PowerPoint</Application>
  <PresentationFormat>Widescreen</PresentationFormat>
  <Paragraphs>364</Paragraphs>
  <Slides>34</Slides>
  <Notes>34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(Body)</vt:lpstr>
      <vt:lpstr>Calibri Light</vt:lpstr>
      <vt:lpstr>Cambria</vt:lpstr>
      <vt:lpstr>Cambria Math</vt:lpstr>
      <vt:lpstr>ui-sans-serif</vt:lpstr>
      <vt:lpstr>Wingdings</vt:lpstr>
      <vt:lpstr>Office Theme</vt:lpstr>
      <vt:lpstr>Recurrent Neural Networks</vt:lpstr>
      <vt:lpstr>Outline</vt:lpstr>
      <vt:lpstr>Introduction</vt:lpstr>
      <vt:lpstr>Text Sequences</vt:lpstr>
      <vt:lpstr>Text Sequences</vt:lpstr>
      <vt:lpstr>Text Sequences</vt:lpstr>
      <vt:lpstr>Text Sequences</vt:lpstr>
      <vt:lpstr>Words that affect each other can be close together</vt:lpstr>
      <vt:lpstr>Words that affect each other can be further apart</vt:lpstr>
      <vt:lpstr>Words that affect each other can be further apart</vt:lpstr>
      <vt:lpstr>Words that affect each other can be further apart</vt:lpstr>
      <vt:lpstr>RNN</vt:lpstr>
      <vt:lpstr>Recurrent Neural Network (RNN)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Stacking RNNs</vt:lpstr>
      <vt:lpstr>PowerPoint Presentation</vt:lpstr>
      <vt:lpstr>Long Short Term Memory (LSTM)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842</cp:revision>
  <dcterms:created xsi:type="dcterms:W3CDTF">2022-05-11T03:47:05Z</dcterms:created>
  <dcterms:modified xsi:type="dcterms:W3CDTF">2024-05-26T14:52:27Z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